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5" r:id="rId21"/>
    <p:sldId id="277" r:id="rId22"/>
    <p:sldId id="278" r:id="rId23"/>
    <p:sldId id="279" r:id="rId24"/>
    <p:sldId id="280" r:id="rId2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26">
          <p15:clr>
            <a:srgbClr val="A4A3A4"/>
          </p15:clr>
        </p15:guide>
        <p15:guide id="2" pos="884">
          <p15:clr>
            <a:srgbClr val="A4A3A4"/>
          </p15:clr>
        </p15:guide>
        <p15:guide id="3" pos="52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562" y="-77"/>
      </p:cViewPr>
      <p:guideLst>
        <p:guide orient="horz" pos="1026"/>
        <p:guide pos="884"/>
        <p:guide pos="523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AR"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AR"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AR"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AR"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AR" smtClean="0"/>
              <a:t>Haga clic para modificar el estilo de texto del patrón</a:t>
            </a:r>
          </a:p>
        </p:txBody>
      </p:sp>
      <p:sp>
        <p:nvSpPr>
          <p:cNvPr id="4" name="3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5" name="4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AR"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AR"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AR"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7" name="6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mtClean="0"/>
              <a:t>Haga clic para modificar el estilo de título del patrón</a:t>
            </a:r>
            <a:endParaRPr lang="es-AR"/>
          </a:p>
        </p:txBody>
      </p:sp>
      <p:sp>
        <p:nvSpPr>
          <p:cNvPr id="3" name="2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AR"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AR" smtClean="0"/>
              <a:t>Haga clic para modificar el estilo de texto del patrón</a:t>
            </a:r>
          </a:p>
        </p:txBody>
      </p:sp>
      <p:sp>
        <p:nvSpPr>
          <p:cNvPr id="5" name="4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AR"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AR" smtClean="0"/>
              <a:t>Haga clic en el icono para agregar una imagen</a:t>
            </a:r>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AR" smtClean="0"/>
              <a:t>Haga clic para modificar el estilo de texto del patrón</a:t>
            </a:r>
          </a:p>
        </p:txBody>
      </p:sp>
      <p:sp>
        <p:nvSpPr>
          <p:cNvPr id="5" name="4 Marcador de fecha"/>
          <p:cNvSpPr>
            <a:spLocks noGrp="1"/>
          </p:cNvSpPr>
          <p:nvPr>
            <p:ph type="dt" sz="half" idx="10"/>
          </p:nvPr>
        </p:nvSpPr>
        <p:spPr/>
        <p:txBody>
          <a:bodyPr/>
          <a:lstStyle/>
          <a:p>
            <a:fld id="{62E7F295-9A9B-43E4-93A6-C3517063ED68}" type="datetimeFigureOut">
              <a:rPr lang="es-AR" smtClean="0"/>
              <a:t>30/08/2017</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9122EBE9-63B9-4B4E-AFFF-EA462D27A6AA}" type="slidenum">
              <a:rPr lang="es-AR" smtClean="0"/>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AR"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AR" smtClean="0"/>
              <a:t>Haga clic para modificar el estilo de texto del patrón</a:t>
            </a:r>
          </a:p>
          <a:p>
            <a:pPr lvl="1"/>
            <a:r>
              <a:rPr lang="es-AR" smtClean="0"/>
              <a:t>Segundo nivel</a:t>
            </a:r>
          </a:p>
          <a:p>
            <a:pPr lvl="2"/>
            <a:r>
              <a:rPr lang="es-AR" smtClean="0"/>
              <a:t>Tercer nivel</a:t>
            </a:r>
          </a:p>
          <a:p>
            <a:pPr lvl="3"/>
            <a:r>
              <a:rPr lang="es-AR" smtClean="0"/>
              <a:t>Cuarto nivel</a:t>
            </a:r>
          </a:p>
          <a:p>
            <a:pPr lvl="4"/>
            <a:r>
              <a:rPr lang="es-AR"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7F295-9A9B-43E4-93A6-C3517063ED68}" type="datetimeFigureOut">
              <a:rPr lang="es-AR" smtClean="0"/>
              <a:t>30/08/2017</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22EBE9-63B9-4B4E-AFFF-EA462D27A6AA}" type="slidenum">
              <a:rPr lang="es-AR" smtClean="0"/>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slide" Target="slide12.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8" Type="http://schemas.openxmlformats.org/officeDocument/2006/relationships/hyperlink" Target="material/Situaci&#243;n%20II/S2-ALTA%20CARGOS.xls" TargetMode="External"/><Relationship Id="rId3" Type="http://schemas.openxmlformats.org/officeDocument/2006/relationships/image" Target="../media/image2.jpg"/><Relationship Id="rId7" Type="http://schemas.openxmlformats.org/officeDocument/2006/relationships/hyperlink" Target="material/Situaci&#243;n%20I/S1-ALTA%20MOD.%20S-MOD.xls" TargetMode="External"/><Relationship Id="rId12"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material/Situaci&#243;n%20I/S1-ALTA%20MOD.%20C-MOD.xls" TargetMode="External"/><Relationship Id="rId11" Type="http://schemas.openxmlformats.org/officeDocument/2006/relationships/hyperlink" Target="material/Situaci&#243;n%20III/S3-ALTA%20HORAS.xls" TargetMode="External"/><Relationship Id="rId5" Type="http://schemas.openxmlformats.org/officeDocument/2006/relationships/hyperlink" Target="material/Situaci&#243;n%20I/S1-ALTA%20HORAS.xls" TargetMode="External"/><Relationship Id="rId10" Type="http://schemas.openxmlformats.org/officeDocument/2006/relationships/hyperlink" Target="material/Situaci&#243;n%20III/S3-ALTA%20CARGOS.xls" TargetMode="External"/><Relationship Id="rId4" Type="http://schemas.openxmlformats.org/officeDocument/2006/relationships/hyperlink" Target="material/Situaci&#243;n%20I/S1-ALTA%20CARGOS.xls" TargetMode="External"/><Relationship Id="rId9" Type="http://schemas.openxmlformats.org/officeDocument/2006/relationships/hyperlink" Target="material/Situaci&#243;n%20II/S2-ALTA%20MOD.%20S-MOD.xl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slide" Target="slide1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slide" Target="slide15.xml"/><Relationship Id="rId5" Type="http://schemas.openxmlformats.org/officeDocument/2006/relationships/slide" Target="slide16.xml"/><Relationship Id="rId4" Type="http://schemas.openxmlformats.org/officeDocument/2006/relationships/hyperlink" Target="material/Decreto%20258.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hyperlink" Target="material/Situaci&#243;n%20II/S2-CESE%20CARGOS.xls" TargetMode="External"/><Relationship Id="rId3" Type="http://schemas.openxmlformats.org/officeDocument/2006/relationships/image" Target="../media/image2.jpg"/><Relationship Id="rId7" Type="http://schemas.openxmlformats.org/officeDocument/2006/relationships/hyperlink" Target="material/Situaci&#243;n%20I/S1-CESE%20MOD.%20PROV.%20S-MOD.xls" TargetMode="External"/><Relationship Id="rId12" Type="http://schemas.openxmlformats.org/officeDocument/2006/relationships/slide" Target="slide13.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material/Situaci&#243;n%20I/S1-CESE%20MOD.%20PROV.%20C-MOD.xls" TargetMode="External"/><Relationship Id="rId11" Type="http://schemas.openxmlformats.org/officeDocument/2006/relationships/hyperlink" Target="material/Situaci&#243;n%20III/S3-CESES%20HORAS%20PROV..xls" TargetMode="External"/><Relationship Id="rId5" Type="http://schemas.openxmlformats.org/officeDocument/2006/relationships/hyperlink" Target="material/Situaci&#243;n%20I/S1-CESES%20HORAS.xls" TargetMode="External"/><Relationship Id="rId10" Type="http://schemas.openxmlformats.org/officeDocument/2006/relationships/hyperlink" Target="material/Situaci&#243;n%20III/S3-CESE%20CARGOS.xls" TargetMode="External"/><Relationship Id="rId4" Type="http://schemas.openxmlformats.org/officeDocument/2006/relationships/hyperlink" Target="material/Situaci&#243;n%20I/S1-CESE%20CARGOS.xls" TargetMode="External"/><Relationship Id="rId9" Type="http://schemas.openxmlformats.org/officeDocument/2006/relationships/hyperlink" Target="material/Situaci&#243;n%20II/S2-CESES%20MOD.%20PROV.%20S-MOD.xl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slide" Target="slide13.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slide" Target="slide18.xml"/><Relationship Id="rId5" Type="http://schemas.openxmlformats.org/officeDocument/2006/relationships/slide" Target="slide19.xml"/><Relationship Id="rId4" Type="http://schemas.openxmlformats.org/officeDocument/2006/relationships/hyperlink" Target="material/ley%2010.579.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material/Movimientos/MOV-UF-PD.xls" TargetMode="External"/><Relationship Id="rId3" Type="http://schemas.openxmlformats.org/officeDocument/2006/relationships/image" Target="../media/image2.jpg"/><Relationship Id="rId7" Type="http://schemas.openxmlformats.org/officeDocument/2006/relationships/hyperlink" Target="material/Movimientos/MOV-UF-PA.xls"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material/Movimientos/TAREAS%20PASIVAS.xls" TargetMode="External"/><Relationship Id="rId5" Type="http://schemas.openxmlformats.org/officeDocument/2006/relationships/hyperlink" Target="material/Movimientos/MAYOR%20JERARQUIA%20COMBINADO.xls" TargetMode="External"/><Relationship Id="rId4" Type="http://schemas.openxmlformats.org/officeDocument/2006/relationships/hyperlink" Target="material/Movimientos/MAYOR%20JERARQUIA.xls" TargetMode="External"/><Relationship Id="rId9" Type="http://schemas.openxmlformats.org/officeDocument/2006/relationships/slide" Target="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slide" Target="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material/Decreto%20688.pdf" TargetMode="External"/><Relationship Id="rId5" Type="http://schemas.openxmlformats.org/officeDocument/2006/relationships/hyperlink" Target="material/ley%2010.579.pdf" TargetMode="External"/><Relationship Id="rId4" Type="http://schemas.openxmlformats.org/officeDocument/2006/relationships/hyperlink" Target="material/Inasistencias/INASISTENCIAS%20-%20Ejemplo.xl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material/ley%2010.579.pdf" TargetMode="External"/><Relationship Id="rId4" Type="http://schemas.openxmlformats.org/officeDocument/2006/relationships/hyperlink" Target="material/ley24557.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material/Adicionales/ADICIONAL%20-%20Ejemplo.xls" TargetMode="External"/><Relationship Id="rId4" Type="http://schemas.openxmlformats.org/officeDocument/2006/relationships/hyperlink" Target="material/ley%2010.579.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hyperlink" Target="material/encabezado.xl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hyperlink" Target="material/datos%20del%20agente.xls" TargetMode="External"/><Relationship Id="rId4" Type="http://schemas.openxmlformats.org/officeDocument/2006/relationships/hyperlink" Target="material/cuerpo.xl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material/altas-mov-ceses.xl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material/firma.xls" TargetMode="External"/><Relationship Id="rId5" Type="http://schemas.openxmlformats.org/officeDocument/2006/relationships/hyperlink" Target="material/Decreto%20688.pdf" TargetMode="External"/><Relationship Id="rId4" Type="http://schemas.openxmlformats.org/officeDocument/2006/relationships/hyperlink" Target="material/inas..xl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3343" y="1136549"/>
            <a:ext cx="6317662" cy="4884739"/>
          </a:xfrm>
          <a:prstGeom prst="rect">
            <a:avLst/>
          </a:prstGeom>
        </p:spPr>
      </p:pic>
      <p:sp>
        <p:nvSpPr>
          <p:cNvPr id="4" name="Text Box 10"/>
          <p:cNvSpPr txBox="1">
            <a:spLocks noChangeArrowheads="1"/>
          </p:cNvSpPr>
          <p:nvPr/>
        </p:nvSpPr>
        <p:spPr bwMode="auto">
          <a:xfrm>
            <a:off x="1187624" y="2899010"/>
            <a:ext cx="6769100" cy="2330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lnSpc>
                <a:spcPts val="4400"/>
              </a:lnSpc>
              <a:spcBef>
                <a:spcPct val="50000"/>
              </a:spcBef>
              <a:defRPr/>
            </a:pPr>
            <a:r>
              <a:rPr lang="es-ES_tradnl" sz="3600" b="1" dirty="0" smtClean="0">
                <a:solidFill>
                  <a:schemeClr val="tx1">
                    <a:lumMod val="65000"/>
                    <a:lumOff val="35000"/>
                  </a:schemeClr>
                </a:solidFill>
                <a:latin typeface="+mj-lt"/>
                <a:cs typeface="Arial" charset="0"/>
              </a:rPr>
              <a:t>CAPACITACIÓN </a:t>
            </a:r>
            <a:br>
              <a:rPr lang="es-ES_tradnl" sz="3600" b="1" dirty="0" smtClean="0">
                <a:solidFill>
                  <a:schemeClr val="tx1">
                    <a:lumMod val="65000"/>
                    <a:lumOff val="35000"/>
                  </a:schemeClr>
                </a:solidFill>
                <a:latin typeface="+mj-lt"/>
                <a:cs typeface="Arial" charset="0"/>
              </a:rPr>
            </a:br>
            <a:r>
              <a:rPr lang="es-ES_tradnl" sz="3600" b="1" dirty="0" smtClean="0">
                <a:solidFill>
                  <a:schemeClr val="tx1">
                    <a:lumMod val="65000"/>
                    <a:lumOff val="35000"/>
                  </a:schemeClr>
                </a:solidFill>
                <a:latin typeface="+mj-lt"/>
                <a:cs typeface="Arial" charset="0"/>
              </a:rPr>
              <a:t>EN LA ADMINISTRACIÓN DESCENTRALIZADA DE LOS RECURSOS HUMANOS</a:t>
            </a:r>
            <a:endParaRPr lang="es-ES_tradnl" sz="2800" dirty="0" smtClean="0">
              <a:solidFill>
                <a:schemeClr val="tx1">
                  <a:lumMod val="65000"/>
                  <a:lumOff val="35000"/>
                </a:schemeClr>
              </a:solidFill>
              <a:latin typeface="+mj-lt"/>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6" name="5 Rectángulo"/>
          <p:cNvSpPr/>
          <p:nvPr/>
        </p:nvSpPr>
        <p:spPr>
          <a:xfrm>
            <a:off x="1403350" y="1052736"/>
            <a:ext cx="6985000" cy="5693866"/>
          </a:xfrm>
          <a:prstGeom prst="rect">
            <a:avLst/>
          </a:prstGeom>
        </p:spPr>
        <p:txBody>
          <a:bodyPr wrap="square">
            <a:spAutoFit/>
          </a:bodyPr>
          <a:lstStyle/>
          <a:p>
            <a:pPr algn="just">
              <a:defRPr/>
            </a:pPr>
            <a:r>
              <a:rPr lang="es-AR" sz="1300" dirty="0">
                <a:solidFill>
                  <a:schemeClr val="tx1">
                    <a:lumMod val="75000"/>
                    <a:lumOff val="25000"/>
                  </a:schemeClr>
                </a:solidFill>
                <a:latin typeface="+mn-lt"/>
              </a:rPr>
              <a:t>Si el docente tuviera distintas situaciones de revista en el mismo establecimiento, </a:t>
            </a:r>
            <a:r>
              <a:rPr lang="es-AR" sz="1300" dirty="0">
                <a:solidFill>
                  <a:schemeClr val="tx1">
                    <a:lumMod val="75000"/>
                    <a:lumOff val="25000"/>
                  </a:schemeClr>
                </a:solidFill>
              </a:rPr>
              <a:t>el orden establecido será;: titular, interino, provisional y suplente.</a:t>
            </a:r>
            <a:endParaRPr lang="es-ES" sz="1300">
              <a:solidFill>
                <a:schemeClr val="tx1">
                  <a:lumMod val="75000"/>
                  <a:lumOff val="25000"/>
                </a:schemeClr>
              </a:solidFill>
            </a:endParaRPr>
          </a:p>
          <a:p>
            <a:pPr algn="just" fontAlgn="auto">
              <a:spcBef>
                <a:spcPts val="0"/>
              </a:spcBef>
              <a:spcAft>
                <a:spcPts val="0"/>
              </a:spcAft>
              <a:defRPr/>
            </a:pP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Las planillas no deben contener enmiendas ni reescrituras. Con carácter de excepción y en caso de ser imprescindible efectuar alguna corrección, ésta debe ser avalada específicamente por la autoridad del establecimiento.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La confección de las planillas de contralor que sean realizadas en forma manuscrita, deberán ser legibles. Las que se confeccionen en forma computarizada deberán realizarse con tamaño de letra no inferior a 10 y deberán ser impresas con nitidez.</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De incurrir el agente en dos o más oportunidades dentro del mismo período a certificar, por igual o distinto artículo, como asimismo de corresponder la comunicación de otra novedad, se utilizará un renglón para cada información (no debe realizarse inscripción alguna entre líneas, ni repetir datos de filiación, ni cargos)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En ningún caso deben quedar renglones completos en blanco ni utilizarse comillas.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Cualquiera de los datos del primer cuerpo de la planilla que sufra modificación deberá indicarse en la parte central de la misma.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Cualquiera de los datos y/o características del establecimiento que sufra modificación será indicado en el encabezado de la planilla; asimismo se deberá elevar una nota y adjuntar el Acto Administrativo que lo avale, si fuese necesario.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Es imprescindible que los establecimientos efectúen un control permanente de los DNI de los agentes, a efectos de evitar problemas de cobro.</a:t>
            </a:r>
            <a:endParaRPr lang="es-ES" sz="1300" dirty="0">
              <a:solidFill>
                <a:schemeClr val="tx1">
                  <a:lumMod val="75000"/>
                  <a:lumOff val="25000"/>
                </a:schemeClr>
              </a:solidFill>
              <a:latin typeface="+mn-lt"/>
            </a:endParaRPr>
          </a:p>
        </p:txBody>
      </p:sp>
    </p:spTree>
    <p:extLst>
      <p:ext uri="{BB962C8B-B14F-4D97-AF65-F5344CB8AC3E}">
        <p14:creationId xmlns:p14="http://schemas.microsoft.com/office/powerpoint/2010/main" val="3512752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6" name="5 Rectángulo"/>
          <p:cNvSpPr/>
          <p:nvPr/>
        </p:nvSpPr>
        <p:spPr>
          <a:xfrm>
            <a:off x="1403350" y="1215618"/>
            <a:ext cx="7335838" cy="5262979"/>
          </a:xfrm>
          <a:prstGeom prst="rect">
            <a:avLst/>
          </a:prstGeom>
        </p:spPr>
        <p:txBody>
          <a:bodyPr wrap="square">
            <a:spAutoFit/>
          </a:bodyPr>
          <a:lstStyle/>
          <a:p>
            <a:pPr fontAlgn="auto">
              <a:spcBef>
                <a:spcPts val="0"/>
              </a:spcBef>
              <a:spcAft>
                <a:spcPts val="0"/>
              </a:spcAft>
              <a:buFontTx/>
              <a:buChar char="-"/>
              <a:defRPr/>
            </a:pPr>
            <a:r>
              <a:rPr lang="es-AR" sz="1300" dirty="0">
                <a:solidFill>
                  <a:schemeClr val="tx1">
                    <a:lumMod val="75000"/>
                    <a:lumOff val="25000"/>
                  </a:schemeClr>
                </a:solidFill>
                <a:latin typeface="+mn-lt"/>
              </a:rPr>
              <a:t>En caso de verificarse en el COULI un DNI incorrecto, se deberá comunicar esta situación al Departamento de Contralor Docente, planilla adicional de por medio, señalando ambos números, el correcto y el incorrecto, y adjuntando fotocopia del DNI del agente.</a:t>
            </a:r>
          </a:p>
          <a:p>
            <a:pPr fontAlgn="auto">
              <a:spcBef>
                <a:spcPts val="0"/>
              </a:spcBef>
              <a:spcAft>
                <a:spcPts val="0"/>
              </a:spcAft>
              <a:buFontTx/>
              <a:buChar char="-"/>
              <a:defRPr/>
            </a:pPr>
            <a:endParaRPr lang="es-AR"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 efecto de mejorar la comunicación, se solicita que toda Unidad Educativa que cuente con dirección de e-mail, lo indique en la parte superior de la planilla de contralor.</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600" b="1" dirty="0">
                <a:solidFill>
                  <a:schemeClr val="accent3">
                    <a:lumMod val="75000"/>
                  </a:schemeClr>
                </a:solidFill>
                <a:latin typeface="+mn-lt"/>
              </a:rPr>
              <a:t>SITUACIONES QUE DEBEN SER INFORMADAS EN LA PLANILLA DE CERTIFICACIÓN </a:t>
            </a:r>
            <a:r>
              <a:rPr lang="es-AR" sz="1600" b="1" dirty="0" smtClean="0">
                <a:solidFill>
                  <a:schemeClr val="accent3">
                    <a:lumMod val="75000"/>
                  </a:schemeClr>
                </a:solidFill>
                <a:latin typeface="+mn-lt"/>
              </a:rPr>
              <a:t/>
            </a:r>
            <a:br>
              <a:rPr lang="es-AR" sz="1600" b="1" dirty="0" smtClean="0">
                <a:solidFill>
                  <a:schemeClr val="accent3">
                    <a:lumMod val="75000"/>
                  </a:schemeClr>
                </a:solidFill>
                <a:latin typeface="+mn-lt"/>
              </a:rPr>
            </a:br>
            <a:r>
              <a:rPr lang="es-AR" sz="1600" b="1" dirty="0" smtClean="0">
                <a:solidFill>
                  <a:schemeClr val="accent3">
                    <a:lumMod val="75000"/>
                  </a:schemeClr>
                </a:solidFill>
                <a:latin typeface="+mn-lt"/>
              </a:rPr>
              <a:t>DE </a:t>
            </a:r>
            <a:r>
              <a:rPr lang="es-AR" sz="1600" b="1" dirty="0">
                <a:solidFill>
                  <a:schemeClr val="accent3">
                    <a:lumMod val="75000"/>
                  </a:schemeClr>
                </a:solidFill>
                <a:latin typeface="+mn-lt"/>
              </a:rPr>
              <a:t>SERVICIOS DOCENTES.</a:t>
            </a:r>
            <a:endParaRPr lang="es-ES" sz="1600" dirty="0">
              <a:solidFill>
                <a:schemeClr val="accent3">
                  <a:lumMod val="7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b="1" u="sng" dirty="0" smtClean="0">
                <a:solidFill>
                  <a:schemeClr val="accent3">
                    <a:lumMod val="75000"/>
                  </a:schemeClr>
                </a:solidFill>
                <a:latin typeface="+mn-lt"/>
              </a:rPr>
              <a:t>ALTAS</a:t>
            </a:r>
            <a:endParaRPr lang="es-ES" b="1" u="sng" dirty="0">
              <a:solidFill>
                <a:schemeClr val="accent3">
                  <a:lumMod val="7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p>
          <a:p>
            <a:pPr fontAlgn="auto">
              <a:spcBef>
                <a:spcPts val="0"/>
              </a:spcBef>
              <a:spcAft>
                <a:spcPts val="0"/>
              </a:spcAft>
              <a:defRPr/>
            </a:pPr>
            <a:r>
              <a:rPr lang="es-AR" sz="1300" dirty="0">
                <a:solidFill>
                  <a:schemeClr val="tx1">
                    <a:lumMod val="75000"/>
                    <a:lumOff val="25000"/>
                  </a:schemeClr>
                </a:solidFill>
                <a:latin typeface="+mn-lt"/>
              </a:rPr>
              <a:t>Se informarán en planilla aparte siendo incluidas en la planilla normalmente a partir del siguiente período.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En todos los casos deberá adjuntarse el original de la designación extendida por la Secretaría de Asuntos Docentes o copia autenticada de la misma.</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Cuando la designación corresponda a horas cátedras o módulos, deberá cumplimentarse en tantos renglones como año/s o sección/es tomará posesión.</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Si las altas corresponden a docentes </a:t>
            </a:r>
            <a:r>
              <a:rPr lang="es-AR" sz="1300" dirty="0" err="1">
                <a:solidFill>
                  <a:schemeClr val="tx1">
                    <a:lumMod val="75000"/>
                    <a:lumOff val="25000"/>
                  </a:schemeClr>
                </a:solidFill>
                <a:latin typeface="+mn-lt"/>
              </a:rPr>
              <a:t>pretitularizados</a:t>
            </a:r>
            <a:r>
              <a:rPr lang="es-AR" sz="1300" dirty="0">
                <a:solidFill>
                  <a:schemeClr val="tx1">
                    <a:lumMod val="75000"/>
                    <a:lumOff val="25000"/>
                  </a:schemeClr>
                </a:solidFill>
                <a:latin typeface="+mn-lt"/>
              </a:rPr>
              <a:t> (sin contar con el pertinente Acto Administrativo), la prestación se certificará con el código correspondiente al carácter de revista interino (I).</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Cuando las altas involucren dos meses calendario, informar cantidad de horas/módulos mensuales trabajados hasta el día 30 del mes en que tomara posesión.</a:t>
            </a:r>
          </a:p>
        </p:txBody>
      </p:sp>
      <p:sp>
        <p:nvSpPr>
          <p:cNvPr id="7" name="6 Pentágono">
            <a:hlinkClick r:id="rId4" action="ppaction://hlinksldjump"/>
          </p:cNvPr>
          <p:cNvSpPr/>
          <p:nvPr/>
        </p:nvSpPr>
        <p:spPr>
          <a:xfrm>
            <a:off x="323404" y="3351907"/>
            <a:ext cx="936228"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dirty="0" smtClean="0"/>
              <a:t>Ver códigos</a:t>
            </a:r>
            <a:endParaRPr lang="es-AR" sz="1300" b="1" dirty="0"/>
          </a:p>
        </p:txBody>
      </p:sp>
      <p:sp>
        <p:nvSpPr>
          <p:cNvPr id="8" name="7 Pentágono">
            <a:hlinkClick r:id="rId5" action="ppaction://hlinksldjump"/>
          </p:cNvPr>
          <p:cNvSpPr/>
          <p:nvPr/>
        </p:nvSpPr>
        <p:spPr>
          <a:xfrm>
            <a:off x="323404" y="4000550"/>
            <a:ext cx="936000"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kern="1100" dirty="0"/>
              <a:t>Situación</a:t>
            </a:r>
          </a:p>
        </p:txBody>
      </p:sp>
    </p:spTree>
    <p:extLst>
      <p:ext uri="{BB962C8B-B14F-4D97-AF65-F5344CB8AC3E}">
        <p14:creationId xmlns:p14="http://schemas.microsoft.com/office/powerpoint/2010/main" val="2245260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9" name="8 Tabla"/>
          <p:cNvGraphicFramePr>
            <a:graphicFrameLocks noGrp="1"/>
          </p:cNvGraphicFramePr>
          <p:nvPr>
            <p:extLst>
              <p:ext uri="{D42A27DB-BD31-4B8C-83A1-F6EECF244321}">
                <p14:modId xmlns:p14="http://schemas.microsoft.com/office/powerpoint/2010/main" val="2341957731"/>
              </p:ext>
            </p:extLst>
          </p:nvPr>
        </p:nvGraphicFramePr>
        <p:xfrm>
          <a:off x="1403350" y="1650278"/>
          <a:ext cx="6913563" cy="2939420"/>
        </p:xfrm>
        <a:graphic>
          <a:graphicData uri="http://schemas.openxmlformats.org/drawingml/2006/table">
            <a:tbl>
              <a:tblPr>
                <a:solidFill>
                  <a:schemeClr val="accent3">
                    <a:lumMod val="60000"/>
                    <a:lumOff val="40000"/>
                  </a:schemeClr>
                </a:solidFill>
                <a:effectLst>
                  <a:outerShdw blurRad="63500" sx="102000" sy="102000" algn="ctr" rotWithShape="0">
                    <a:prstClr val="black">
                      <a:alpha val="40000"/>
                    </a:prstClr>
                  </a:outerShdw>
                </a:effectLst>
                <a:tableStyleId>{0505E3EF-67EA-436B-97B2-0124C06EBD24}</a:tableStyleId>
              </a:tblPr>
              <a:tblGrid>
                <a:gridCol w="2341005"/>
                <a:gridCol w="2357725"/>
                <a:gridCol w="2214833"/>
              </a:tblGrid>
              <a:tr h="357190">
                <a:tc gridSpan="3">
                  <a:txBody>
                    <a:bodyPr/>
                    <a:lstStyle/>
                    <a:p>
                      <a:pPr algn="ctr">
                        <a:spcAft>
                          <a:spcPts val="0"/>
                        </a:spcAft>
                      </a:pPr>
                      <a:r>
                        <a:rPr lang="es-AR" sz="2400" b="1" dirty="0" smtClean="0">
                          <a:solidFill>
                            <a:schemeClr val="bg1"/>
                          </a:solidFill>
                        </a:rPr>
                        <a:t>ALTAS</a:t>
                      </a:r>
                      <a:endParaRPr lang="es-ES" sz="2400" b="1" dirty="0">
                        <a:solidFill>
                          <a:schemeClr val="bg1"/>
                        </a:solidFill>
                        <a:latin typeface="Times New Roman"/>
                        <a:ea typeface="Times New Roman"/>
                      </a:endParaRPr>
                    </a:p>
                  </a:txBody>
                  <a:tcPr marL="68580" marR="68580" marT="0" marB="0" anchor="ctr" anchorCtr="1">
                    <a:solidFill>
                      <a:schemeClr val="accent3"/>
                    </a:solidFill>
                  </a:tcPr>
                </a:tc>
                <a:tc hMerge="1">
                  <a:txBody>
                    <a:bodyPr/>
                    <a:lstStyle/>
                    <a:p>
                      <a:endParaRPr lang="es-AR"/>
                    </a:p>
                  </a:txBody>
                  <a:tcPr/>
                </a:tc>
                <a:tc hMerge="1">
                  <a:txBody>
                    <a:bodyPr/>
                    <a:lstStyle/>
                    <a:p>
                      <a:endParaRPr lang="es-AR"/>
                    </a:p>
                  </a:txBody>
                  <a:tcPr/>
                </a:tc>
              </a:tr>
              <a:tr h="714380">
                <a:tc>
                  <a:txBody>
                    <a:bodyPr/>
                    <a:lstStyle/>
                    <a:p>
                      <a:pPr algn="ctr">
                        <a:spcAft>
                          <a:spcPts val="0"/>
                        </a:spcAft>
                      </a:pPr>
                      <a:endParaRPr lang="es-AR" sz="1300" dirty="0" smtClean="0"/>
                    </a:p>
                    <a:p>
                      <a:pPr algn="ctr">
                        <a:spcAft>
                          <a:spcPts val="0"/>
                        </a:spcAft>
                      </a:pPr>
                      <a:r>
                        <a:rPr lang="es-AR" sz="1300" dirty="0" smtClean="0"/>
                        <a:t>SITUACIÓN I</a:t>
                      </a:r>
                    </a:p>
                    <a:p>
                      <a:pPr algn="ctr">
                        <a:spcAft>
                          <a:spcPts val="0"/>
                        </a:spcAft>
                      </a:pPr>
                      <a:r>
                        <a:rPr lang="es-AR" sz="1300" dirty="0" smtClean="0"/>
                        <a:t>CARGOS – MÓDULOS</a:t>
                      </a:r>
                      <a:r>
                        <a:rPr lang="es-AR" sz="1300" baseline="0" dirty="0" smtClean="0"/>
                        <a:t> –</a:t>
                      </a:r>
                      <a:r>
                        <a:rPr lang="es-AR" sz="1300" dirty="0" smtClean="0"/>
                        <a:t> HORAS</a:t>
                      </a:r>
                      <a:endParaRPr lang="es-ES" sz="1200" b="1" dirty="0">
                        <a:latin typeface="+mn-lt"/>
                        <a:ea typeface="Times New Roman"/>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r>
                        <a:rPr lang="es-AR" sz="1300" dirty="0" smtClean="0"/>
                        <a:t>SITUACIÓN II</a:t>
                      </a:r>
                    </a:p>
                    <a:p>
                      <a:pPr algn="ctr">
                        <a:spcAft>
                          <a:spcPts val="0"/>
                        </a:spcAft>
                      </a:pPr>
                      <a:r>
                        <a:rPr lang="es-AR" sz="1300" dirty="0" smtClean="0"/>
                        <a:t>CARGOS – MÓDULOS</a:t>
                      </a:r>
                      <a:endParaRPr lang="es-ES" sz="1200" b="1" dirty="0">
                        <a:latin typeface="+mn-lt"/>
                        <a:ea typeface="Times New Roman"/>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r>
                        <a:rPr lang="es-AR" sz="1300" kern="1200" dirty="0" smtClean="0"/>
                        <a:t>SITUACIÓN III</a:t>
                      </a:r>
                    </a:p>
                    <a:p>
                      <a:pPr algn="ctr">
                        <a:spcAft>
                          <a:spcPts val="0"/>
                        </a:spcAft>
                      </a:pPr>
                      <a:r>
                        <a:rPr lang="es-AR" sz="1300" kern="1200" dirty="0" smtClean="0"/>
                        <a:t>CARGOS – HORAS</a:t>
                      </a:r>
                      <a:endParaRPr lang="es-ES" sz="1300" b="1" kern="1200" dirty="0">
                        <a:solidFill>
                          <a:schemeClr val="dk1"/>
                        </a:solidFill>
                        <a:latin typeface="+mn-lt"/>
                        <a:ea typeface="+mn-ea"/>
                        <a:cs typeface="+mn-cs"/>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r>
              <a:tr h="928694">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4" action="ppaction://hlinkfile"/>
                        </a:rPr>
                        <a:t>ALTA CARGOS</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5" action="ppaction://hlinkfile"/>
                        </a:rPr>
                        <a:t>ALTA HORAS</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6" action="ppaction://hlinkfile"/>
                        </a:rPr>
                        <a:t>ALTA MOD. C-MODALIDAD</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7" action="ppaction://hlinkfile"/>
                        </a:rPr>
                        <a:t>ALTA MOD. S-MODALIDAD</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endParaRPr lang="es-ES" sz="1200" b="1" dirty="0">
                        <a:latin typeface="+mn-lt"/>
                        <a:ea typeface="Times New Roman"/>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Bef>
                          <a:spcPts val="600"/>
                        </a:spcBef>
                        <a:spcAft>
                          <a:spcPts val="600"/>
                        </a:spcAft>
                      </a:pPr>
                      <a:endParaRPr lang="es-AR" sz="1200" kern="1200" dirty="0" smtClean="0"/>
                    </a:p>
                    <a:p>
                      <a:pPr algn="ctr">
                        <a:spcBef>
                          <a:spcPts val="600"/>
                        </a:spcBef>
                        <a:spcAft>
                          <a:spcPts val="600"/>
                        </a:spcAft>
                      </a:pPr>
                      <a:r>
                        <a:rPr lang="es-AR" sz="1200" kern="1200" dirty="0" smtClean="0">
                          <a:hlinkClick r:id="rId8" action="ppaction://hlinkfile"/>
                        </a:rPr>
                        <a:t>ALTA CARGOS</a:t>
                      </a:r>
                      <a:endParaRPr lang="es-AR" sz="1200" kern="1200" dirty="0" smtClean="0"/>
                    </a:p>
                    <a:p>
                      <a:pPr algn="ctr">
                        <a:spcBef>
                          <a:spcPts val="600"/>
                        </a:spcBef>
                        <a:spcAft>
                          <a:spcPts val="600"/>
                        </a:spcAft>
                      </a:pPr>
                      <a:r>
                        <a:rPr lang="es-AR" sz="1200" kern="1200" dirty="0" smtClean="0">
                          <a:hlinkClick r:id="rId9" action="ppaction://hlinkfile"/>
                        </a:rPr>
                        <a:t>ALTA MOD. S-MODALIDAD</a:t>
                      </a:r>
                      <a:endParaRPr lang="es-AR" sz="1200" b="1" i="0" kern="1200" dirty="0" smtClean="0">
                        <a:solidFill>
                          <a:schemeClr val="dk1"/>
                        </a:solidFill>
                        <a:latin typeface="+mn-lt"/>
                        <a:ea typeface="+mn-ea"/>
                        <a:cs typeface="+mn-cs"/>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endParaRPr lang="es-ES" sz="1300" kern="1200" dirty="0" smtClean="0"/>
                    </a:p>
                    <a:p>
                      <a:pPr algn="ctr">
                        <a:spcBef>
                          <a:spcPts val="600"/>
                        </a:spcBef>
                        <a:spcAft>
                          <a:spcPts val="600"/>
                        </a:spcAft>
                      </a:pPr>
                      <a:r>
                        <a:rPr lang="es-AR" sz="1200" kern="1200" dirty="0" smtClean="0">
                          <a:hlinkClick r:id="rId10" action="ppaction://hlinkfile"/>
                        </a:rPr>
                        <a:t>ALTA CARGOS</a:t>
                      </a:r>
                      <a:endParaRPr lang="es-AR" sz="1200" kern="1200" dirty="0" smtClean="0"/>
                    </a:p>
                    <a:p>
                      <a:pPr algn="ctr">
                        <a:spcBef>
                          <a:spcPts val="600"/>
                        </a:spcBef>
                        <a:spcAft>
                          <a:spcPts val="600"/>
                        </a:spcAft>
                      </a:pPr>
                      <a:r>
                        <a:rPr lang="es-AR" sz="1200" kern="1200" dirty="0" smtClean="0">
                          <a:hlinkClick r:id="rId11" action="ppaction://hlinkfile"/>
                        </a:rPr>
                        <a:t>ALTA HORAS</a:t>
                      </a:r>
                      <a:endParaRPr lang="es-AR" sz="1200" b="1" i="0" kern="1200" dirty="0" smtClean="0">
                        <a:solidFill>
                          <a:schemeClr val="dk1"/>
                        </a:solidFill>
                        <a:latin typeface="+mn-lt"/>
                        <a:ea typeface="+mn-ea"/>
                        <a:cs typeface="+mn-cs"/>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r>
            </a:tbl>
          </a:graphicData>
        </a:graphic>
      </p:graphicFrame>
      <p:sp>
        <p:nvSpPr>
          <p:cNvPr id="10" name="9 Pentágono">
            <a:hlinkClick r:id="rId12" action="ppaction://hlinksldjump"/>
          </p:cNvPr>
          <p:cNvSpPr/>
          <p:nvPr/>
        </p:nvSpPr>
        <p:spPr>
          <a:xfrm flipH="1">
            <a:off x="323632" y="3429000"/>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a:t>volver</a:t>
            </a:r>
          </a:p>
        </p:txBody>
      </p:sp>
    </p:spTree>
    <p:extLst>
      <p:ext uri="{BB962C8B-B14F-4D97-AF65-F5344CB8AC3E}">
        <p14:creationId xmlns:p14="http://schemas.microsoft.com/office/powerpoint/2010/main" val="3007300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9" name="8 Tabla"/>
          <p:cNvGraphicFramePr>
            <a:graphicFrameLocks noGrp="1"/>
          </p:cNvGraphicFramePr>
          <p:nvPr>
            <p:extLst>
              <p:ext uri="{D42A27DB-BD31-4B8C-83A1-F6EECF244321}">
                <p14:modId xmlns:p14="http://schemas.microsoft.com/office/powerpoint/2010/main" val="643881869"/>
              </p:ext>
            </p:extLst>
          </p:nvPr>
        </p:nvGraphicFramePr>
        <p:xfrm>
          <a:off x="1403648" y="2132856"/>
          <a:ext cx="6912768" cy="2229992"/>
        </p:xfrm>
        <a:graphic>
          <a:graphicData uri="http://schemas.openxmlformats.org/drawingml/2006/table">
            <a:tbl>
              <a:tblPr>
                <a:tableStyleId>{0505E3EF-67EA-436B-97B2-0124C06EBD24}</a:tableStyleId>
              </a:tblPr>
              <a:tblGrid>
                <a:gridCol w="1145522"/>
                <a:gridCol w="5767246"/>
              </a:tblGrid>
              <a:tr h="315353">
                <a:tc gridSpan="2">
                  <a:txBody>
                    <a:bodyPr/>
                    <a:lstStyle/>
                    <a:p>
                      <a:pPr algn="ctr">
                        <a:spcAft>
                          <a:spcPts val="0"/>
                        </a:spcAft>
                      </a:pPr>
                      <a:r>
                        <a:rPr lang="es-AR" sz="2000" b="1" dirty="0">
                          <a:solidFill>
                            <a:schemeClr val="accent3">
                              <a:lumMod val="75000"/>
                            </a:schemeClr>
                          </a:solidFill>
                        </a:rPr>
                        <a:t>CODIGOS DE ALTAS</a:t>
                      </a:r>
                      <a:endParaRPr lang="es-ES" sz="2000" b="1" dirty="0">
                        <a:solidFill>
                          <a:schemeClr val="accent3">
                            <a:lumMod val="75000"/>
                          </a:schemeClr>
                        </a:solidFill>
                        <a:latin typeface="Times New Roman"/>
                        <a:ea typeface="Times New Roman"/>
                      </a:endParaRPr>
                    </a:p>
                  </a:txBody>
                  <a:tcPr marL="68580" marR="68580" marT="0" marB="0"/>
                </a:tc>
                <a:tc hMerge="1">
                  <a:txBody>
                    <a:bodyPr/>
                    <a:lstStyle/>
                    <a:p>
                      <a:endParaRPr lang="es-AR"/>
                    </a:p>
                  </a:txBody>
                  <a:tcPr/>
                </a:tc>
              </a:tr>
              <a:tr h="292827">
                <a:tc>
                  <a:txBody>
                    <a:bodyPr/>
                    <a:lstStyle/>
                    <a:p>
                      <a:pPr algn="ctr">
                        <a:spcAft>
                          <a:spcPts val="0"/>
                        </a:spcAft>
                      </a:pPr>
                      <a:r>
                        <a:rPr lang="es-AR" sz="1300"/>
                        <a:t>CODIGOS</a:t>
                      </a:r>
                      <a:endParaRPr lang="es-ES" sz="1200" b="1">
                        <a:latin typeface="Times New Roman"/>
                        <a:ea typeface="Times New Roman"/>
                      </a:endParaRPr>
                    </a:p>
                  </a:txBody>
                  <a:tcPr marL="68580" marR="68580" marT="0" marB="0"/>
                </a:tc>
                <a:tc>
                  <a:txBody>
                    <a:bodyPr/>
                    <a:lstStyle/>
                    <a:p>
                      <a:pPr algn="ctr">
                        <a:spcAft>
                          <a:spcPts val="0"/>
                        </a:spcAft>
                      </a:pPr>
                      <a:r>
                        <a:rPr lang="es-AR" sz="1300" dirty="0" smtClean="0"/>
                        <a:t>DESCRIPCIÓN</a:t>
                      </a:r>
                      <a:endParaRPr lang="es-ES" sz="1200" b="1" dirty="0">
                        <a:latin typeface="Times New Roman"/>
                        <a:ea typeface="Times New Roman"/>
                      </a:endParaRPr>
                    </a:p>
                  </a:txBody>
                  <a:tcPr marL="68580" marR="68580" marT="0" marB="0"/>
                </a:tc>
              </a:tr>
              <a:tr h="270302">
                <a:tc>
                  <a:txBody>
                    <a:bodyPr/>
                    <a:lstStyle/>
                    <a:p>
                      <a:pPr algn="ctr">
                        <a:spcAft>
                          <a:spcPts val="0"/>
                        </a:spcAft>
                      </a:pPr>
                      <a:r>
                        <a:rPr lang="es-AR" sz="1200" dirty="0"/>
                        <a:t>AI</a:t>
                      </a:r>
                      <a:endParaRPr lang="es-ES" sz="1200" dirty="0">
                        <a:latin typeface="Times New Roman"/>
                        <a:ea typeface="Times New Roman"/>
                      </a:endParaRPr>
                    </a:p>
                  </a:txBody>
                  <a:tcPr marL="68580" marR="68580" marT="0" marB="0"/>
                </a:tc>
                <a:tc>
                  <a:txBody>
                    <a:bodyPr/>
                    <a:lstStyle/>
                    <a:p>
                      <a:pPr algn="ctr">
                        <a:spcAft>
                          <a:spcPts val="0"/>
                        </a:spcAft>
                      </a:pPr>
                      <a:r>
                        <a:rPr lang="es-AR" sz="1200" dirty="0"/>
                        <a:t>INGRESO A PROVINCIALIZADAS</a:t>
                      </a:r>
                      <a:endParaRPr lang="es-ES" sz="1200" dirty="0">
                        <a:latin typeface="Times New Roman"/>
                        <a:ea typeface="Times New Roman"/>
                      </a:endParaRPr>
                    </a:p>
                  </a:txBody>
                  <a:tcPr marL="68580" marR="68580" marT="0" marB="0"/>
                </a:tc>
              </a:tr>
              <a:tr h="270302">
                <a:tc>
                  <a:txBody>
                    <a:bodyPr/>
                    <a:lstStyle/>
                    <a:p>
                      <a:pPr algn="ctr">
                        <a:spcAft>
                          <a:spcPts val="0"/>
                        </a:spcAft>
                      </a:pPr>
                      <a:r>
                        <a:rPr lang="es-AR" sz="1200" dirty="0"/>
                        <a:t>AR</a:t>
                      </a:r>
                      <a:endParaRPr lang="es-ES" sz="1200" dirty="0">
                        <a:latin typeface="Times New Roman"/>
                        <a:ea typeface="Times New Roman"/>
                      </a:endParaRPr>
                    </a:p>
                  </a:txBody>
                  <a:tcPr marL="68580" marR="68580" marT="0" marB="0"/>
                </a:tc>
                <a:tc>
                  <a:txBody>
                    <a:bodyPr/>
                    <a:lstStyle/>
                    <a:p>
                      <a:pPr algn="ctr">
                        <a:spcAft>
                          <a:spcPts val="0"/>
                        </a:spcAft>
                      </a:pPr>
                      <a:r>
                        <a:rPr lang="es-AR" sz="1200" dirty="0"/>
                        <a:t>REINCORPORACION</a:t>
                      </a:r>
                      <a:endParaRPr lang="es-ES" sz="1200" dirty="0">
                        <a:latin typeface="Times New Roman"/>
                        <a:ea typeface="Times New Roman"/>
                      </a:endParaRPr>
                    </a:p>
                  </a:txBody>
                  <a:tcPr marL="68580" marR="68580" marT="0" marB="0"/>
                </a:tc>
              </a:tr>
              <a:tr h="270302">
                <a:tc>
                  <a:txBody>
                    <a:bodyPr/>
                    <a:lstStyle/>
                    <a:p>
                      <a:pPr algn="ctr">
                        <a:spcAft>
                          <a:spcPts val="0"/>
                        </a:spcAft>
                      </a:pPr>
                      <a:r>
                        <a:rPr lang="es-AR" sz="1200" dirty="0"/>
                        <a:t>AP</a:t>
                      </a:r>
                      <a:endParaRPr lang="es-ES" sz="1200" dirty="0">
                        <a:latin typeface="Times New Roman"/>
                        <a:ea typeface="Times New Roman"/>
                      </a:endParaRPr>
                    </a:p>
                  </a:txBody>
                  <a:tcPr marL="68580" marR="68580" marT="0" marB="0"/>
                </a:tc>
                <a:tc>
                  <a:txBody>
                    <a:bodyPr/>
                    <a:lstStyle/>
                    <a:p>
                      <a:pPr algn="ctr">
                        <a:spcAft>
                          <a:spcPts val="0"/>
                        </a:spcAft>
                      </a:pPr>
                      <a:r>
                        <a:rPr lang="es-AR" sz="1200"/>
                        <a:t>ALTA PRORROGA O RESERVA DE CARGO</a:t>
                      </a:r>
                      <a:endParaRPr lang="es-ES" sz="1200">
                        <a:latin typeface="Times New Roman"/>
                        <a:ea typeface="Times New Roman"/>
                      </a:endParaRPr>
                    </a:p>
                  </a:txBody>
                  <a:tcPr marL="68580" marR="68580" marT="0" marB="0"/>
                </a:tc>
              </a:tr>
              <a:tr h="270302">
                <a:tc>
                  <a:txBody>
                    <a:bodyPr/>
                    <a:lstStyle/>
                    <a:p>
                      <a:pPr algn="ctr">
                        <a:spcAft>
                          <a:spcPts val="0"/>
                        </a:spcAft>
                      </a:pPr>
                      <a:r>
                        <a:rPr lang="es-AR" sz="1200"/>
                        <a:t>AM</a:t>
                      </a:r>
                      <a:endParaRPr lang="es-ES" sz="1200">
                        <a:latin typeface="Times New Roman"/>
                        <a:ea typeface="Times New Roman"/>
                      </a:endParaRPr>
                    </a:p>
                  </a:txBody>
                  <a:tcPr marL="68580" marR="68580" marT="0" marB="0"/>
                </a:tc>
                <a:tc>
                  <a:txBody>
                    <a:bodyPr/>
                    <a:lstStyle/>
                    <a:p>
                      <a:pPr algn="ctr">
                        <a:spcAft>
                          <a:spcPts val="0"/>
                        </a:spcAft>
                      </a:pPr>
                      <a:r>
                        <a:rPr lang="es-AR" sz="1200" dirty="0"/>
                        <a:t>ALTA MODULOS</a:t>
                      </a:r>
                      <a:endParaRPr lang="es-ES" sz="1200" dirty="0">
                        <a:latin typeface="Times New Roman"/>
                        <a:ea typeface="Times New Roman"/>
                      </a:endParaRPr>
                    </a:p>
                  </a:txBody>
                  <a:tcPr marL="68580" marR="68580" marT="0" marB="0"/>
                </a:tc>
              </a:tr>
              <a:tr h="270302">
                <a:tc>
                  <a:txBody>
                    <a:bodyPr/>
                    <a:lstStyle/>
                    <a:p>
                      <a:pPr algn="ctr">
                        <a:spcAft>
                          <a:spcPts val="0"/>
                        </a:spcAft>
                      </a:pPr>
                      <a:r>
                        <a:rPr lang="es-AR" sz="1200"/>
                        <a:t>AD</a:t>
                      </a:r>
                      <a:endParaRPr lang="es-ES" sz="1200">
                        <a:latin typeface="Times New Roman"/>
                        <a:ea typeface="Times New Roman"/>
                      </a:endParaRPr>
                    </a:p>
                  </a:txBody>
                  <a:tcPr marL="68580" marR="68580" marT="0" marB="0"/>
                </a:tc>
                <a:tc>
                  <a:txBody>
                    <a:bodyPr/>
                    <a:lstStyle/>
                    <a:p>
                      <a:pPr algn="ctr">
                        <a:spcAft>
                          <a:spcPts val="0"/>
                        </a:spcAft>
                      </a:pPr>
                      <a:r>
                        <a:rPr lang="es-AR" sz="1200" dirty="0"/>
                        <a:t>INGRESO A DE PROVINCIA</a:t>
                      </a:r>
                      <a:endParaRPr lang="es-ES" sz="1200" dirty="0">
                        <a:latin typeface="Times New Roman"/>
                        <a:ea typeface="Times New Roman"/>
                      </a:endParaRPr>
                    </a:p>
                  </a:txBody>
                  <a:tcPr marL="68580" marR="68580" marT="0" marB="0"/>
                </a:tc>
              </a:tr>
              <a:tr h="270302">
                <a:tc>
                  <a:txBody>
                    <a:bodyPr/>
                    <a:lstStyle/>
                    <a:p>
                      <a:pPr algn="ctr">
                        <a:spcAft>
                          <a:spcPts val="0"/>
                        </a:spcAft>
                      </a:pPr>
                      <a:r>
                        <a:rPr lang="es-AR" sz="1200" dirty="0"/>
                        <a:t>AV </a:t>
                      </a:r>
                      <a:endParaRPr lang="es-ES" sz="1200" dirty="0">
                        <a:latin typeface="Times New Roman"/>
                        <a:ea typeface="Times New Roman"/>
                      </a:endParaRPr>
                    </a:p>
                  </a:txBody>
                  <a:tcPr marL="68580" marR="68580" marT="0" marB="0"/>
                </a:tc>
                <a:tc>
                  <a:txBody>
                    <a:bodyPr/>
                    <a:lstStyle/>
                    <a:p>
                      <a:pPr algn="ctr">
                        <a:spcAft>
                          <a:spcPts val="0"/>
                        </a:spcAft>
                      </a:pPr>
                      <a:r>
                        <a:rPr lang="es-AR" sz="1200" dirty="0"/>
                        <a:t>ALTA ESCUELAS DE VERANO</a:t>
                      </a:r>
                      <a:endParaRPr lang="es-ES" sz="1200" dirty="0">
                        <a:latin typeface="Times New Roman"/>
                        <a:ea typeface="Times New Roman"/>
                      </a:endParaRPr>
                    </a:p>
                  </a:txBody>
                  <a:tcPr marL="68580" marR="68580" marT="0" marB="0"/>
                </a:tc>
              </a:tr>
            </a:tbl>
          </a:graphicData>
        </a:graphic>
      </p:graphicFrame>
      <p:sp>
        <p:nvSpPr>
          <p:cNvPr id="10" name="9 Rectángulo"/>
          <p:cNvSpPr/>
          <p:nvPr/>
        </p:nvSpPr>
        <p:spPr>
          <a:xfrm>
            <a:off x="1331664" y="1096288"/>
            <a:ext cx="7082346" cy="892552"/>
          </a:xfrm>
          <a:prstGeom prst="rect">
            <a:avLst/>
          </a:prstGeom>
        </p:spPr>
        <p:txBody>
          <a:bodyPr wrap="square">
            <a:spAutoFit/>
          </a:bodyPr>
          <a:lstStyle/>
          <a:p>
            <a:pPr fontAlgn="auto">
              <a:spcBef>
                <a:spcPts val="0"/>
              </a:spcBef>
              <a:spcAft>
                <a:spcPts val="0"/>
              </a:spcAft>
              <a:defRPr/>
            </a:pPr>
            <a:r>
              <a:rPr lang="es-AR" sz="1300" dirty="0">
                <a:solidFill>
                  <a:schemeClr val="tx1">
                    <a:lumMod val="75000"/>
                    <a:lumOff val="25000"/>
                  </a:schemeClr>
                </a:solidFill>
                <a:latin typeface="+mn-lt"/>
              </a:rPr>
              <a:t>Las altas que comprenden al </a:t>
            </a:r>
            <a:r>
              <a:rPr lang="es-AR" sz="1300" dirty="0">
                <a:solidFill>
                  <a:schemeClr val="tx1">
                    <a:lumMod val="75000"/>
                    <a:lumOff val="25000"/>
                  </a:schemeClr>
                </a:solidFill>
                <a:latin typeface="+mn-lt"/>
                <a:hlinkClick r:id="rId4" action="ppaction://hlinkfile"/>
              </a:rPr>
              <a:t>Decreto 258/05</a:t>
            </a:r>
            <a:r>
              <a:rPr lang="es-AR" sz="1300" dirty="0">
                <a:solidFill>
                  <a:schemeClr val="tx1">
                    <a:lumMod val="75000"/>
                    <a:lumOff val="25000"/>
                  </a:schemeClr>
                </a:solidFill>
                <a:latin typeface="+mn-lt"/>
              </a:rPr>
              <a:t>, deben respetar el origen de las mismas. Si surgiera alguna situación de continuidad en la causal del suplantado se debe respetar el Artículo 3° del Decreto mencionado.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Dicha situación debe contar con el aval de la Secretaria de Asuntos Docentes. </a:t>
            </a:r>
            <a:endParaRPr lang="es-ES" sz="1300" dirty="0">
              <a:solidFill>
                <a:schemeClr val="tx1">
                  <a:lumMod val="75000"/>
                  <a:lumOff val="25000"/>
                </a:schemeClr>
              </a:solidFill>
              <a:latin typeface="+mn-lt"/>
            </a:endParaRPr>
          </a:p>
        </p:txBody>
      </p:sp>
      <p:sp>
        <p:nvSpPr>
          <p:cNvPr id="11" name="10 Rectángulo"/>
          <p:cNvSpPr/>
          <p:nvPr/>
        </p:nvSpPr>
        <p:spPr>
          <a:xfrm>
            <a:off x="1331664" y="4560510"/>
            <a:ext cx="7082346" cy="1938992"/>
          </a:xfrm>
          <a:prstGeom prst="rect">
            <a:avLst/>
          </a:prstGeom>
        </p:spPr>
        <p:txBody>
          <a:bodyPr wrap="square">
            <a:spAutoFit/>
          </a:bodyPr>
          <a:lstStyle/>
          <a:p>
            <a:pPr fontAlgn="auto">
              <a:spcBef>
                <a:spcPts val="0"/>
              </a:spcBef>
              <a:spcAft>
                <a:spcPts val="0"/>
              </a:spcAft>
              <a:defRPr/>
            </a:pPr>
            <a:r>
              <a:rPr lang="es-AR" sz="1600" b="1" u="sng" dirty="0">
                <a:solidFill>
                  <a:schemeClr val="accent3">
                    <a:lumMod val="75000"/>
                  </a:schemeClr>
                </a:solidFill>
                <a:latin typeface="+mn-lt"/>
              </a:rPr>
              <a:t>CESES</a:t>
            </a:r>
            <a:endParaRPr lang="es-ES" sz="1600" b="1" u="sng" dirty="0">
              <a:solidFill>
                <a:schemeClr val="accent3">
                  <a:lumMod val="7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Se indicará en el período en que se hace efectivo el cese consignando: código correspondiente a las causas del cese y fecha del mismo, dejando de incluir al agente a partir de la certificación del período siguiente.</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Para el caso de docentes con situación de revista suplente, se deberá tener en cuenta que si se consigna el alta cerrada (desde/hasta), la fecha del hasta será abonada.</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p:txBody>
      </p:sp>
      <p:sp>
        <p:nvSpPr>
          <p:cNvPr id="12" name="11 Pentágono">
            <a:hlinkClick r:id="rId5" action="ppaction://hlinksldjump"/>
          </p:cNvPr>
          <p:cNvSpPr/>
          <p:nvPr/>
        </p:nvSpPr>
        <p:spPr>
          <a:xfrm>
            <a:off x="323528" y="4504035"/>
            <a:ext cx="936228"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dirty="0" smtClean="0"/>
              <a:t>Ver códigos</a:t>
            </a:r>
            <a:endParaRPr lang="es-AR" sz="1300" b="1" dirty="0"/>
          </a:p>
        </p:txBody>
      </p:sp>
      <p:sp>
        <p:nvSpPr>
          <p:cNvPr id="13" name="12 Pentágono">
            <a:hlinkClick r:id="rId6" action="ppaction://hlinksldjump"/>
          </p:cNvPr>
          <p:cNvSpPr/>
          <p:nvPr/>
        </p:nvSpPr>
        <p:spPr>
          <a:xfrm>
            <a:off x="323528" y="5152678"/>
            <a:ext cx="936000"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kern="1100" dirty="0"/>
              <a:t>Situación</a:t>
            </a:r>
          </a:p>
        </p:txBody>
      </p:sp>
      <p:sp>
        <p:nvSpPr>
          <p:cNvPr id="14" name="13 Pentágono">
            <a:hlinkClick r:id="rId7" action="ppaction://hlinksldjump"/>
          </p:cNvPr>
          <p:cNvSpPr/>
          <p:nvPr/>
        </p:nvSpPr>
        <p:spPr>
          <a:xfrm flipH="1">
            <a:off x="323632" y="5805296"/>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a:t>volver</a:t>
            </a:r>
          </a:p>
        </p:txBody>
      </p:sp>
    </p:spTree>
    <p:extLst>
      <p:ext uri="{BB962C8B-B14F-4D97-AF65-F5344CB8AC3E}">
        <p14:creationId xmlns:p14="http://schemas.microsoft.com/office/powerpoint/2010/main" val="25899150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9" name="8 Rectángulo"/>
          <p:cNvSpPr/>
          <p:nvPr/>
        </p:nvSpPr>
        <p:spPr>
          <a:xfrm>
            <a:off x="1331416" y="1628800"/>
            <a:ext cx="6985000" cy="3893374"/>
          </a:xfrm>
          <a:prstGeom prst="rect">
            <a:avLst/>
          </a:prstGeom>
        </p:spPr>
        <p:txBody>
          <a:bodyPr wrap="square">
            <a:spAutoFit/>
          </a:bodyPr>
          <a:lstStyle/>
          <a:p>
            <a:pPr algn="just" fontAlgn="auto">
              <a:spcBef>
                <a:spcPts val="0"/>
              </a:spcBef>
              <a:spcAft>
                <a:spcPts val="0"/>
              </a:spcAft>
              <a:defRPr/>
            </a:pPr>
            <a:r>
              <a:rPr lang="es-AR" sz="1300" dirty="0">
                <a:solidFill>
                  <a:schemeClr val="tx1">
                    <a:lumMod val="75000"/>
                    <a:lumOff val="25000"/>
                  </a:schemeClr>
                </a:solidFill>
                <a:latin typeface="+mn-lt"/>
              </a:rPr>
              <a:t>Para cualquier situación de revista en que se consigne un alta abierta, cuando se produzca el cese se deberá tener en cuenta que la fecha de cese no será abonada, debiendo consignar como tal el día siguiente al último efectivamente trabajado.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Si el docente revista en horas cátedras o módulos y renuncia, se debe consignar código y fecha de cese en el o los renglones correspondientes a cada año y sección en que renuncia.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En el caso de docentes titulares, cuando la escuela reciba el Acto Administrativo de aceptación de renuncia, volverá a incluirse en la certificación de servicios con código de confirmación de cese (CC), indicando número y fecha de dicho Acto Administrativo.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En el caso de docentes con situación de revista suplente, el cese debe ser coincidente con la finalización de la licencia o funciones del docente reemplazado.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Cabe destacar que al mediar trámite de cierre condicionado de cómputo (Ley 10.053), bajo ningún concepto se consignará cese hasta tanto la dependencia cuente con notificación fehaciente de la </a:t>
            </a:r>
            <a:r>
              <a:rPr lang="es-AR" sz="1300" dirty="0" err="1">
                <a:solidFill>
                  <a:schemeClr val="tx1">
                    <a:lumMod val="75000"/>
                    <a:lumOff val="25000"/>
                  </a:schemeClr>
                </a:solidFill>
                <a:latin typeface="+mn-lt"/>
              </a:rPr>
              <a:t>DGCyE</a:t>
            </a:r>
            <a:r>
              <a:rPr lang="es-AR" sz="1300" dirty="0">
                <a:solidFill>
                  <a:schemeClr val="tx1">
                    <a:lumMod val="75000"/>
                    <a:lumOff val="25000"/>
                  </a:schemeClr>
                </a:solidFill>
                <a:latin typeface="+mn-lt"/>
              </a:rPr>
              <a:t>.</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b="1" dirty="0">
                <a:solidFill>
                  <a:schemeClr val="tx1">
                    <a:lumMod val="75000"/>
                    <a:lumOff val="25000"/>
                  </a:schemeClr>
                </a:solidFill>
                <a:latin typeface="+mn-lt"/>
              </a:rPr>
              <a:t>La omisión de la información de cese, traerá aparejado la emisión de sueldos, lo que quedará bajo exclusiva responsabilidad de la autoridad del establecimiento.</a:t>
            </a:r>
            <a:endParaRPr lang="es-ES" sz="1300" b="1" dirty="0">
              <a:solidFill>
                <a:schemeClr val="tx1">
                  <a:lumMod val="75000"/>
                  <a:lumOff val="25000"/>
                </a:schemeClr>
              </a:solidFill>
              <a:latin typeface="+mn-lt"/>
            </a:endParaRPr>
          </a:p>
        </p:txBody>
      </p:sp>
    </p:spTree>
    <p:extLst>
      <p:ext uri="{BB962C8B-B14F-4D97-AF65-F5344CB8AC3E}">
        <p14:creationId xmlns:p14="http://schemas.microsoft.com/office/powerpoint/2010/main" val="13910245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10" name="9 Tabla"/>
          <p:cNvGraphicFramePr>
            <a:graphicFrameLocks noGrp="1"/>
          </p:cNvGraphicFramePr>
          <p:nvPr>
            <p:extLst>
              <p:ext uri="{D42A27DB-BD31-4B8C-83A1-F6EECF244321}">
                <p14:modId xmlns:p14="http://schemas.microsoft.com/office/powerpoint/2010/main" val="1279398209"/>
              </p:ext>
            </p:extLst>
          </p:nvPr>
        </p:nvGraphicFramePr>
        <p:xfrm>
          <a:off x="1403350" y="1661939"/>
          <a:ext cx="6913563" cy="2939420"/>
        </p:xfrm>
        <a:graphic>
          <a:graphicData uri="http://schemas.openxmlformats.org/drawingml/2006/table">
            <a:tbl>
              <a:tblPr>
                <a:solidFill>
                  <a:schemeClr val="accent3">
                    <a:lumMod val="60000"/>
                    <a:lumOff val="40000"/>
                  </a:schemeClr>
                </a:solidFill>
                <a:effectLst>
                  <a:outerShdw blurRad="63500" sx="102000" sy="102000" algn="ctr" rotWithShape="0">
                    <a:prstClr val="black">
                      <a:alpha val="40000"/>
                    </a:prstClr>
                  </a:outerShdw>
                </a:effectLst>
                <a:tableStyleId>{0505E3EF-67EA-436B-97B2-0124C06EBD24}</a:tableStyleId>
              </a:tblPr>
              <a:tblGrid>
                <a:gridCol w="2341005"/>
                <a:gridCol w="2357725"/>
                <a:gridCol w="2214833"/>
              </a:tblGrid>
              <a:tr h="357190">
                <a:tc gridSpan="3">
                  <a:txBody>
                    <a:bodyPr/>
                    <a:lstStyle/>
                    <a:p>
                      <a:pPr algn="ctr">
                        <a:spcAft>
                          <a:spcPts val="0"/>
                        </a:spcAft>
                      </a:pPr>
                      <a:r>
                        <a:rPr lang="es-AR" sz="2400" b="1" dirty="0" smtClean="0">
                          <a:solidFill>
                            <a:schemeClr val="bg1"/>
                          </a:solidFill>
                        </a:rPr>
                        <a:t>CESES</a:t>
                      </a:r>
                      <a:endParaRPr lang="es-ES" sz="2400" b="1" dirty="0">
                        <a:solidFill>
                          <a:schemeClr val="bg1"/>
                        </a:solidFill>
                        <a:latin typeface="Times New Roman"/>
                        <a:ea typeface="Times New Roman"/>
                      </a:endParaRPr>
                    </a:p>
                  </a:txBody>
                  <a:tcPr marL="68580" marR="68580" marT="0" marB="0" anchor="ctr" anchorCtr="1">
                    <a:solidFill>
                      <a:schemeClr val="accent3"/>
                    </a:solidFill>
                  </a:tcPr>
                </a:tc>
                <a:tc hMerge="1">
                  <a:txBody>
                    <a:bodyPr/>
                    <a:lstStyle/>
                    <a:p>
                      <a:endParaRPr lang="es-AR"/>
                    </a:p>
                  </a:txBody>
                  <a:tcPr/>
                </a:tc>
                <a:tc hMerge="1">
                  <a:txBody>
                    <a:bodyPr/>
                    <a:lstStyle/>
                    <a:p>
                      <a:endParaRPr lang="es-AR"/>
                    </a:p>
                  </a:txBody>
                  <a:tcPr/>
                </a:tc>
              </a:tr>
              <a:tr h="714380">
                <a:tc>
                  <a:txBody>
                    <a:bodyPr/>
                    <a:lstStyle/>
                    <a:p>
                      <a:pPr algn="ctr">
                        <a:spcAft>
                          <a:spcPts val="0"/>
                        </a:spcAft>
                      </a:pPr>
                      <a:endParaRPr lang="es-AR" sz="1300" dirty="0" smtClean="0"/>
                    </a:p>
                    <a:p>
                      <a:pPr algn="ctr">
                        <a:spcAft>
                          <a:spcPts val="0"/>
                        </a:spcAft>
                      </a:pPr>
                      <a:r>
                        <a:rPr lang="es-AR" sz="1300" dirty="0" smtClean="0"/>
                        <a:t>SITUACIÓN I</a:t>
                      </a:r>
                    </a:p>
                    <a:p>
                      <a:pPr algn="ctr">
                        <a:spcAft>
                          <a:spcPts val="0"/>
                        </a:spcAft>
                      </a:pPr>
                      <a:r>
                        <a:rPr lang="es-AR" sz="1300" dirty="0" smtClean="0"/>
                        <a:t>CARGOS – MÓDULOS</a:t>
                      </a:r>
                      <a:r>
                        <a:rPr lang="es-AR" sz="1300" baseline="0" dirty="0" smtClean="0"/>
                        <a:t> –</a:t>
                      </a:r>
                      <a:r>
                        <a:rPr lang="es-AR" sz="1300" dirty="0" smtClean="0"/>
                        <a:t> HORAS</a:t>
                      </a:r>
                      <a:endParaRPr lang="es-ES" sz="1200" b="1" dirty="0">
                        <a:latin typeface="+mn-lt"/>
                        <a:ea typeface="Times New Roman"/>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r>
                        <a:rPr lang="es-AR" sz="1300" dirty="0" smtClean="0"/>
                        <a:t>SITUACIÓN II</a:t>
                      </a:r>
                    </a:p>
                    <a:p>
                      <a:pPr algn="ctr">
                        <a:spcAft>
                          <a:spcPts val="0"/>
                        </a:spcAft>
                      </a:pPr>
                      <a:r>
                        <a:rPr lang="es-AR" sz="1300" dirty="0" smtClean="0"/>
                        <a:t>CARGOS – MÓDULOS</a:t>
                      </a:r>
                      <a:endParaRPr lang="es-ES" sz="1200" b="1" dirty="0">
                        <a:latin typeface="+mn-lt"/>
                        <a:ea typeface="Times New Roman"/>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r>
                        <a:rPr lang="es-AR" sz="1300" kern="1200" dirty="0" smtClean="0"/>
                        <a:t>SITUACIÓN III</a:t>
                      </a:r>
                    </a:p>
                    <a:p>
                      <a:pPr algn="ctr">
                        <a:spcAft>
                          <a:spcPts val="0"/>
                        </a:spcAft>
                      </a:pPr>
                      <a:r>
                        <a:rPr lang="es-AR" sz="1300" kern="1200" dirty="0" smtClean="0"/>
                        <a:t>CARGOS – HORAS</a:t>
                      </a:r>
                      <a:endParaRPr lang="es-ES" sz="1300" b="1" kern="1200" dirty="0">
                        <a:solidFill>
                          <a:schemeClr val="dk1"/>
                        </a:solidFill>
                        <a:latin typeface="+mn-lt"/>
                        <a:ea typeface="+mn-ea"/>
                        <a:cs typeface="+mn-cs"/>
                      </a:endParaRPr>
                    </a:p>
                  </a:txBody>
                  <a:tcPr marL="68580" marR="68580" marT="0" marB="0" anchor="ctr" anchorCtr="1">
                    <a:gradFill flip="none" rotWithShape="1">
                      <a:gsLst>
                        <a:gs pos="0">
                          <a:schemeClr val="accent3">
                            <a:lumMod val="60000"/>
                            <a:lumOff val="40000"/>
                          </a:schemeClr>
                        </a:gs>
                        <a:gs pos="100000">
                          <a:schemeClr val="bg1"/>
                        </a:gs>
                      </a:gsLst>
                      <a:lin ang="16200000" scaled="1"/>
                      <a:tileRect/>
                    </a:gradFill>
                  </a:tcPr>
                </a:tc>
              </a:tr>
              <a:tr h="928694">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4" action="ppaction://hlinkfile"/>
                        </a:rPr>
                        <a:t>CESE CARGOS</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5" action="ppaction://hlinkfile"/>
                        </a:rPr>
                        <a:t>CESES HORAS</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6" action="ppaction://hlinkfile"/>
                        </a:rPr>
                        <a:t>CESE MOD.C-MODALIDAD</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AR" sz="1200" kern="1200" dirty="0" smtClean="0">
                          <a:hlinkClick r:id="rId7" action="ppaction://hlinkfile"/>
                        </a:rPr>
                        <a:t>CESE MOD S-MODALIDAD</a:t>
                      </a: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endParaRPr lang="es-ES" sz="1200" b="1" dirty="0">
                        <a:latin typeface="+mn-lt"/>
                        <a:ea typeface="Times New Roman"/>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Bef>
                          <a:spcPts val="600"/>
                        </a:spcBef>
                        <a:spcAft>
                          <a:spcPts val="600"/>
                        </a:spcAft>
                      </a:pPr>
                      <a:endParaRPr lang="es-AR" sz="1200" kern="1200" dirty="0" smtClean="0"/>
                    </a:p>
                    <a:p>
                      <a:pPr algn="ctr">
                        <a:spcBef>
                          <a:spcPts val="600"/>
                        </a:spcBef>
                        <a:spcAft>
                          <a:spcPts val="600"/>
                        </a:spcAft>
                      </a:pPr>
                      <a:r>
                        <a:rPr lang="es-AR" sz="1200" kern="1200" dirty="0" smtClean="0">
                          <a:hlinkClick r:id="rId8" action="ppaction://hlinkfile"/>
                        </a:rPr>
                        <a:t>CESE CARGOS</a:t>
                      </a:r>
                      <a:endParaRPr lang="es-AR" sz="1200" kern="1200" dirty="0" smtClean="0"/>
                    </a:p>
                    <a:p>
                      <a:pPr algn="ctr">
                        <a:spcBef>
                          <a:spcPts val="600"/>
                        </a:spcBef>
                        <a:spcAft>
                          <a:spcPts val="600"/>
                        </a:spcAft>
                      </a:pPr>
                      <a:r>
                        <a:rPr lang="es-AR" sz="1200" kern="1200" dirty="0" smtClean="0">
                          <a:hlinkClick r:id="rId9" action="ppaction://hlinkfile"/>
                        </a:rPr>
                        <a:t>CESES MOD. S-MODALIDAD</a:t>
                      </a:r>
                      <a:endParaRPr lang="es-ES" sz="1200" b="1" dirty="0">
                        <a:latin typeface="+mn-lt"/>
                        <a:ea typeface="Times New Roman"/>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c>
                  <a:txBody>
                    <a:bodyPr/>
                    <a:lstStyle/>
                    <a:p>
                      <a:pPr algn="ctr">
                        <a:spcAft>
                          <a:spcPts val="0"/>
                        </a:spcAft>
                      </a:pPr>
                      <a:endParaRPr lang="es-ES" sz="1300" kern="1200" dirty="0" smtClean="0"/>
                    </a:p>
                    <a:p>
                      <a:pPr algn="ctr">
                        <a:spcBef>
                          <a:spcPts val="600"/>
                        </a:spcBef>
                        <a:spcAft>
                          <a:spcPts val="600"/>
                        </a:spcAft>
                      </a:pPr>
                      <a:r>
                        <a:rPr lang="es-AR" sz="1200" kern="1200" dirty="0" smtClean="0">
                          <a:hlinkClick r:id="rId10" action="ppaction://hlinkfile"/>
                        </a:rPr>
                        <a:t>CESE CARGOS</a:t>
                      </a:r>
                      <a:endParaRPr lang="es-AR" sz="1200" kern="1200" dirty="0" smtClean="0"/>
                    </a:p>
                    <a:p>
                      <a:pPr algn="ctr">
                        <a:spcBef>
                          <a:spcPts val="600"/>
                        </a:spcBef>
                        <a:spcAft>
                          <a:spcPts val="600"/>
                        </a:spcAft>
                      </a:pPr>
                      <a:r>
                        <a:rPr lang="es-AR" sz="1200" kern="1200" dirty="0" smtClean="0">
                          <a:hlinkClick r:id="rId11" action="ppaction://hlinkfile"/>
                        </a:rPr>
                        <a:t>CESES HORAS</a:t>
                      </a:r>
                      <a:endParaRPr lang="es-ES" sz="1200" b="1" kern="1200" dirty="0">
                        <a:solidFill>
                          <a:schemeClr val="dk1"/>
                        </a:solidFill>
                        <a:latin typeface="+mn-lt"/>
                        <a:ea typeface="+mn-ea"/>
                        <a:cs typeface="+mn-cs"/>
                      </a:endParaRPr>
                    </a:p>
                  </a:txBody>
                  <a:tcPr marL="68580" marR="68580" marT="0" marB="0" anchorCtr="1">
                    <a:gradFill flip="none" rotWithShape="1">
                      <a:gsLst>
                        <a:gs pos="0">
                          <a:schemeClr val="accent3">
                            <a:lumMod val="60000"/>
                            <a:lumOff val="40000"/>
                          </a:schemeClr>
                        </a:gs>
                        <a:gs pos="100000">
                          <a:schemeClr val="bg1"/>
                        </a:gs>
                      </a:gsLst>
                      <a:lin ang="16200000" scaled="1"/>
                      <a:tileRect/>
                    </a:gradFill>
                  </a:tcPr>
                </a:tc>
              </a:tr>
            </a:tbl>
          </a:graphicData>
        </a:graphic>
      </p:graphicFrame>
      <p:sp>
        <p:nvSpPr>
          <p:cNvPr id="11" name="10 Pentágono">
            <a:hlinkClick r:id="rId12" action="ppaction://hlinksldjump"/>
          </p:cNvPr>
          <p:cNvSpPr/>
          <p:nvPr/>
        </p:nvSpPr>
        <p:spPr>
          <a:xfrm flipH="1">
            <a:off x="323632" y="4437112"/>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smtClean="0"/>
              <a:t>volver</a:t>
            </a:r>
            <a:endParaRPr lang="es-AR" sz="1200" b="1" dirty="0"/>
          </a:p>
        </p:txBody>
      </p:sp>
    </p:spTree>
    <p:extLst>
      <p:ext uri="{BB962C8B-B14F-4D97-AF65-F5344CB8AC3E}">
        <p14:creationId xmlns:p14="http://schemas.microsoft.com/office/powerpoint/2010/main" val="26004705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9" name="8 Tabla"/>
          <p:cNvGraphicFramePr>
            <a:graphicFrameLocks noGrp="1"/>
          </p:cNvGraphicFramePr>
          <p:nvPr>
            <p:extLst>
              <p:ext uri="{D42A27DB-BD31-4B8C-83A1-F6EECF244321}">
                <p14:modId xmlns:p14="http://schemas.microsoft.com/office/powerpoint/2010/main" val="3024497579"/>
              </p:ext>
            </p:extLst>
          </p:nvPr>
        </p:nvGraphicFramePr>
        <p:xfrm>
          <a:off x="1403350" y="750949"/>
          <a:ext cx="5184874" cy="2931453"/>
        </p:xfrm>
        <a:graphic>
          <a:graphicData uri="http://schemas.openxmlformats.org/drawingml/2006/table">
            <a:tbl>
              <a:tblPr bandRow="1">
                <a:tableStyleId>{0505E3EF-67EA-436B-97B2-0124C06EBD24}</a:tableStyleId>
              </a:tblPr>
              <a:tblGrid>
                <a:gridCol w="820558"/>
                <a:gridCol w="4364316"/>
              </a:tblGrid>
              <a:tr h="236942">
                <a:tc gridSpan="2">
                  <a:txBody>
                    <a:bodyPr/>
                    <a:lstStyle/>
                    <a:p>
                      <a:pPr algn="ctr">
                        <a:spcAft>
                          <a:spcPts val="0"/>
                        </a:spcAft>
                      </a:pPr>
                      <a:r>
                        <a:rPr lang="es-AR" sz="1800" b="1" dirty="0">
                          <a:solidFill>
                            <a:schemeClr val="bg1"/>
                          </a:solidFill>
                        </a:rPr>
                        <a:t>CODIGOS DE CESES</a:t>
                      </a:r>
                      <a:endParaRPr lang="es-ES" sz="1800" b="1" dirty="0">
                        <a:solidFill>
                          <a:schemeClr val="bg1"/>
                        </a:solidFill>
                        <a:latin typeface="Times New Roman"/>
                        <a:ea typeface="Times New Roman"/>
                      </a:endParaRPr>
                    </a:p>
                  </a:txBody>
                  <a:tcPr marL="68580" marR="68580" marT="0" marB="0">
                    <a:solidFill>
                      <a:schemeClr val="accent3"/>
                    </a:solidFill>
                  </a:tcPr>
                </a:tc>
                <a:tc hMerge="1">
                  <a:txBody>
                    <a:bodyPr/>
                    <a:lstStyle/>
                    <a:p>
                      <a:endParaRPr lang="es-AR"/>
                    </a:p>
                  </a:txBody>
                  <a:tcPr/>
                </a:tc>
              </a:tr>
              <a:tr h="220017">
                <a:tc>
                  <a:txBody>
                    <a:bodyPr/>
                    <a:lstStyle/>
                    <a:p>
                      <a:pPr algn="ctr">
                        <a:spcAft>
                          <a:spcPts val="0"/>
                        </a:spcAft>
                      </a:pPr>
                      <a:r>
                        <a:rPr lang="es-AR" sz="1300" dirty="0"/>
                        <a:t>CODIGOS</a:t>
                      </a:r>
                      <a:endParaRPr lang="es-ES" sz="1200" b="1" dirty="0">
                        <a:latin typeface="Times New Roman"/>
                        <a:ea typeface="Times New Roman"/>
                      </a:endParaRPr>
                    </a:p>
                  </a:txBody>
                  <a:tcPr marL="68580" marR="68580" marT="0" marB="0"/>
                </a:tc>
                <a:tc>
                  <a:txBody>
                    <a:bodyPr/>
                    <a:lstStyle/>
                    <a:p>
                      <a:pPr algn="ctr">
                        <a:spcAft>
                          <a:spcPts val="0"/>
                        </a:spcAft>
                      </a:pPr>
                      <a:r>
                        <a:rPr lang="es-AR" sz="1300" dirty="0"/>
                        <a:t>DESCRIPCION</a:t>
                      </a:r>
                      <a:endParaRPr lang="es-ES" sz="1200" dirty="0">
                        <a:latin typeface="Times New Roman"/>
                        <a:ea typeface="Times New Roman"/>
                      </a:endParaRPr>
                    </a:p>
                  </a:txBody>
                  <a:tcPr marL="68580" marR="68580" marT="0" marB="0"/>
                </a:tc>
              </a:tr>
              <a:tr h="203093">
                <a:tc>
                  <a:txBody>
                    <a:bodyPr/>
                    <a:lstStyle/>
                    <a:p>
                      <a:pPr algn="ctr">
                        <a:spcAft>
                          <a:spcPts val="0"/>
                        </a:spcAft>
                      </a:pPr>
                      <a:r>
                        <a:rPr lang="es-AR" sz="1200"/>
                        <a:t>CA</a:t>
                      </a:r>
                      <a:endParaRPr lang="es-ES" sz="1200">
                        <a:latin typeface="Times New Roman"/>
                        <a:ea typeface="Times New Roman"/>
                      </a:endParaRPr>
                    </a:p>
                  </a:txBody>
                  <a:tcPr marL="68580" marR="68580" marT="0" marB="0"/>
                </a:tc>
                <a:tc>
                  <a:txBody>
                    <a:bodyPr/>
                    <a:lstStyle/>
                    <a:p>
                      <a:pPr algn="ctr">
                        <a:spcAft>
                          <a:spcPts val="0"/>
                        </a:spcAft>
                      </a:pPr>
                      <a:r>
                        <a:rPr lang="es-AR" sz="1200"/>
                        <a:t>ACHICAMIENTO DE PLANTA FUNCIONAL</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CF</a:t>
                      </a:r>
                      <a:endParaRPr lang="es-ES" sz="1200">
                        <a:latin typeface="Times New Roman"/>
                        <a:ea typeface="Times New Roman"/>
                      </a:endParaRPr>
                    </a:p>
                  </a:txBody>
                  <a:tcPr marL="68580" marR="68580" marT="0" marB="0"/>
                </a:tc>
                <a:tc>
                  <a:txBody>
                    <a:bodyPr/>
                    <a:lstStyle/>
                    <a:p>
                      <a:pPr algn="ctr">
                        <a:spcAft>
                          <a:spcPts val="0"/>
                        </a:spcAft>
                      </a:pPr>
                      <a:r>
                        <a:rPr lang="es-AR" sz="1200"/>
                        <a:t> FALLECIMIENTO</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CI</a:t>
                      </a:r>
                      <a:endParaRPr lang="es-ES" sz="1200">
                        <a:latin typeface="Times New Roman"/>
                        <a:ea typeface="Times New Roman"/>
                      </a:endParaRPr>
                    </a:p>
                  </a:txBody>
                  <a:tcPr marL="68580" marR="68580" marT="0" marB="0"/>
                </a:tc>
                <a:tc>
                  <a:txBody>
                    <a:bodyPr/>
                    <a:lstStyle/>
                    <a:p>
                      <a:pPr algn="ctr">
                        <a:spcAft>
                          <a:spcPts val="0"/>
                        </a:spcAft>
                      </a:pPr>
                      <a:r>
                        <a:rPr lang="es-AR" sz="1200"/>
                        <a:t> INCAPACIDAD FISICA</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CJ</a:t>
                      </a:r>
                      <a:endParaRPr lang="es-ES" sz="1200">
                        <a:latin typeface="Times New Roman"/>
                        <a:ea typeface="Times New Roman"/>
                      </a:endParaRPr>
                    </a:p>
                  </a:txBody>
                  <a:tcPr marL="68580" marR="68580" marT="0" marB="0"/>
                </a:tc>
                <a:tc>
                  <a:txBody>
                    <a:bodyPr/>
                    <a:lstStyle/>
                    <a:p>
                      <a:pPr algn="ctr">
                        <a:spcAft>
                          <a:spcPts val="0"/>
                        </a:spcAft>
                      </a:pPr>
                      <a:r>
                        <a:rPr lang="es-AR" sz="1200"/>
                        <a:t> JUBILACION</a:t>
                      </a:r>
                      <a:endParaRPr lang="es-ES" sz="1200">
                        <a:latin typeface="Times New Roman"/>
                        <a:ea typeface="Times New Roman"/>
                      </a:endParaRPr>
                    </a:p>
                  </a:txBody>
                  <a:tcPr marL="68580" marR="68580" marT="0" marB="0"/>
                </a:tc>
              </a:tr>
              <a:tr h="203093">
                <a:tc>
                  <a:txBody>
                    <a:bodyPr/>
                    <a:lstStyle/>
                    <a:p>
                      <a:pPr algn="ctr">
                        <a:spcAft>
                          <a:spcPts val="0"/>
                        </a:spcAft>
                      </a:pPr>
                      <a:r>
                        <a:rPr lang="es-AR" sz="1200" dirty="0"/>
                        <a:t>CP</a:t>
                      </a:r>
                      <a:endParaRPr lang="es-ES" sz="1200" dirty="0">
                        <a:latin typeface="Times New Roman"/>
                        <a:ea typeface="Times New Roman"/>
                      </a:endParaRPr>
                    </a:p>
                  </a:txBody>
                  <a:tcPr marL="68580" marR="68580" marT="0" marB="0"/>
                </a:tc>
                <a:tc>
                  <a:txBody>
                    <a:bodyPr/>
                    <a:lstStyle/>
                    <a:p>
                      <a:pPr algn="ctr">
                        <a:spcAft>
                          <a:spcPts val="0"/>
                        </a:spcAft>
                      </a:pPr>
                      <a:r>
                        <a:rPr lang="es-AR" sz="1200" dirty="0"/>
                        <a:t> CAUSAS PARTICULARES</a:t>
                      </a:r>
                      <a:endParaRPr lang="es-ES" sz="1200" dirty="0">
                        <a:latin typeface="Times New Roman"/>
                        <a:ea typeface="Times New Roman"/>
                      </a:endParaRPr>
                    </a:p>
                  </a:txBody>
                  <a:tcPr marL="68580" marR="68580" marT="0" marB="0"/>
                </a:tc>
              </a:tr>
              <a:tr h="203093">
                <a:tc>
                  <a:txBody>
                    <a:bodyPr/>
                    <a:lstStyle/>
                    <a:p>
                      <a:pPr algn="ctr">
                        <a:spcAft>
                          <a:spcPts val="0"/>
                        </a:spcAft>
                      </a:pPr>
                      <a:r>
                        <a:rPr lang="es-AR" sz="1200"/>
                        <a:t>CS</a:t>
                      </a:r>
                      <a:endParaRPr lang="es-ES" sz="1200">
                        <a:latin typeface="Times New Roman"/>
                        <a:ea typeface="Times New Roman"/>
                      </a:endParaRPr>
                    </a:p>
                  </a:txBody>
                  <a:tcPr marL="68580" marR="68580" marT="0" marB="0"/>
                </a:tc>
                <a:tc>
                  <a:txBody>
                    <a:bodyPr/>
                    <a:lstStyle/>
                    <a:p>
                      <a:pPr algn="ctr">
                        <a:spcAft>
                          <a:spcPts val="0"/>
                        </a:spcAft>
                      </a:pPr>
                      <a:r>
                        <a:rPr lang="es-AR" sz="1200"/>
                        <a:t> CESE POR SUMARIO</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CT </a:t>
                      </a:r>
                      <a:endParaRPr lang="es-ES" sz="1200">
                        <a:latin typeface="Times New Roman"/>
                        <a:ea typeface="Times New Roman"/>
                      </a:endParaRPr>
                    </a:p>
                  </a:txBody>
                  <a:tcPr marL="68580" marR="68580" marT="0" marB="0"/>
                </a:tc>
                <a:tc>
                  <a:txBody>
                    <a:bodyPr/>
                    <a:lstStyle/>
                    <a:p>
                      <a:pPr algn="ctr">
                        <a:spcAft>
                          <a:spcPts val="0"/>
                        </a:spcAft>
                      </a:pPr>
                      <a:r>
                        <a:rPr lang="es-AR" sz="1200" dirty="0"/>
                        <a:t> INCORPORACION TITULAR / PROVISIONAL</a:t>
                      </a:r>
                      <a:endParaRPr lang="es-ES" sz="1200" dirty="0">
                        <a:latin typeface="Times New Roman"/>
                        <a:ea typeface="Times New Roman"/>
                      </a:endParaRPr>
                    </a:p>
                  </a:txBody>
                  <a:tcPr marL="68580" marR="68580" marT="0" marB="0"/>
                </a:tc>
              </a:tr>
              <a:tr h="203093">
                <a:tc>
                  <a:txBody>
                    <a:bodyPr/>
                    <a:lstStyle/>
                    <a:p>
                      <a:pPr algn="ctr">
                        <a:spcAft>
                          <a:spcPts val="0"/>
                        </a:spcAft>
                      </a:pPr>
                      <a:r>
                        <a:rPr lang="es-AR" sz="1200"/>
                        <a:t>CC</a:t>
                      </a:r>
                      <a:endParaRPr lang="es-ES" sz="1200">
                        <a:latin typeface="Times New Roman"/>
                        <a:ea typeface="Times New Roman"/>
                      </a:endParaRPr>
                    </a:p>
                  </a:txBody>
                  <a:tcPr marL="68580" marR="68580" marT="0" marB="0"/>
                </a:tc>
                <a:tc>
                  <a:txBody>
                    <a:bodyPr/>
                    <a:lstStyle/>
                    <a:p>
                      <a:pPr algn="ctr">
                        <a:spcAft>
                          <a:spcPts val="0"/>
                        </a:spcAft>
                      </a:pPr>
                      <a:r>
                        <a:rPr lang="es-AR" sz="1200"/>
                        <a:t>CONFIRMACION DE CESE SOLO TIT. CON RESOL. DE CESE</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CL</a:t>
                      </a:r>
                      <a:endParaRPr lang="es-ES" sz="1200">
                        <a:latin typeface="Times New Roman"/>
                        <a:ea typeface="Times New Roman"/>
                      </a:endParaRPr>
                    </a:p>
                  </a:txBody>
                  <a:tcPr marL="68580" marR="68580" marT="0" marB="0"/>
                </a:tc>
                <a:tc>
                  <a:txBody>
                    <a:bodyPr/>
                    <a:lstStyle/>
                    <a:p>
                      <a:pPr algn="ctr">
                        <a:spcAft>
                          <a:spcPts val="0"/>
                        </a:spcAft>
                      </a:pPr>
                      <a:r>
                        <a:rPr lang="es-AR" sz="1200"/>
                        <a:t>FALTA DE CALIF. CAPACIT. O INEPTITUD</a:t>
                      </a:r>
                      <a:endParaRPr lang="es-ES" sz="1200">
                        <a:latin typeface="Times New Roman"/>
                        <a:ea typeface="Times New Roman"/>
                      </a:endParaRPr>
                    </a:p>
                  </a:txBody>
                  <a:tcPr marL="68580" marR="68580" marT="0" marB="0"/>
                </a:tc>
              </a:tr>
              <a:tr h="203093">
                <a:tc>
                  <a:txBody>
                    <a:bodyPr/>
                    <a:lstStyle/>
                    <a:p>
                      <a:pPr algn="ctr">
                        <a:spcAft>
                          <a:spcPts val="0"/>
                        </a:spcAft>
                      </a:pPr>
                      <a:r>
                        <a:rPr lang="es-AR" sz="1200" dirty="0"/>
                        <a:t>CD</a:t>
                      </a:r>
                      <a:endParaRPr lang="es-ES" sz="1200" dirty="0">
                        <a:latin typeface="Times New Roman"/>
                        <a:ea typeface="Times New Roman"/>
                      </a:endParaRPr>
                    </a:p>
                  </a:txBody>
                  <a:tcPr marL="68580" marR="68580" marT="0" marB="0"/>
                </a:tc>
                <a:tc>
                  <a:txBody>
                    <a:bodyPr/>
                    <a:lstStyle/>
                    <a:p>
                      <a:pPr algn="ctr">
                        <a:spcAft>
                          <a:spcPts val="0"/>
                        </a:spcAft>
                      </a:pPr>
                      <a:r>
                        <a:rPr lang="es-AR" sz="1200"/>
                        <a:t>CESE POR DISPONIBILIDAD CON RESOL.</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CX</a:t>
                      </a:r>
                      <a:endParaRPr lang="es-ES" sz="1200">
                        <a:latin typeface="Times New Roman"/>
                        <a:ea typeface="Times New Roman"/>
                      </a:endParaRPr>
                    </a:p>
                  </a:txBody>
                  <a:tcPr marL="68580" marR="68580" marT="0" marB="0"/>
                </a:tc>
                <a:tc>
                  <a:txBody>
                    <a:bodyPr/>
                    <a:lstStyle/>
                    <a:p>
                      <a:pPr algn="ctr">
                        <a:spcAft>
                          <a:spcPts val="0"/>
                        </a:spcAft>
                      </a:pPr>
                      <a:r>
                        <a:rPr lang="es-AR" sz="1200"/>
                        <a:t>ABANDONO DE CARGO CON RESOL.</a:t>
                      </a:r>
                      <a:endParaRPr lang="es-ES" sz="1200">
                        <a:latin typeface="Times New Roman"/>
                        <a:ea typeface="Times New Roman"/>
                      </a:endParaRPr>
                    </a:p>
                  </a:txBody>
                  <a:tcPr marL="68580" marR="68580" marT="0" marB="0"/>
                </a:tc>
              </a:tr>
              <a:tr h="203093">
                <a:tc>
                  <a:txBody>
                    <a:bodyPr/>
                    <a:lstStyle/>
                    <a:p>
                      <a:pPr algn="ctr">
                        <a:spcAft>
                          <a:spcPts val="0"/>
                        </a:spcAft>
                      </a:pPr>
                      <a:r>
                        <a:rPr lang="es-AR" sz="1200"/>
                        <a:t>CR</a:t>
                      </a:r>
                      <a:endParaRPr lang="es-ES" sz="1200">
                        <a:latin typeface="Times New Roman"/>
                        <a:ea typeface="Times New Roman"/>
                      </a:endParaRPr>
                    </a:p>
                  </a:txBody>
                  <a:tcPr marL="68580" marR="68580" marT="0" marB="0"/>
                </a:tc>
                <a:tc>
                  <a:txBody>
                    <a:bodyPr/>
                    <a:lstStyle/>
                    <a:p>
                      <a:pPr algn="ctr">
                        <a:spcAft>
                          <a:spcPts val="0"/>
                        </a:spcAft>
                      </a:pPr>
                      <a:r>
                        <a:rPr lang="es-AR" sz="1200" dirty="0"/>
                        <a:t>REINTEGRO DEL TITULAR O PROVISIONAL</a:t>
                      </a:r>
                      <a:endParaRPr lang="es-ES" sz="1200" dirty="0">
                        <a:latin typeface="Times New Roman"/>
                        <a:ea typeface="Times New Roman"/>
                      </a:endParaRPr>
                    </a:p>
                  </a:txBody>
                  <a:tcPr marL="68580" marR="68580" marT="0" marB="0"/>
                </a:tc>
              </a:tr>
            </a:tbl>
          </a:graphicData>
        </a:graphic>
      </p:graphicFrame>
      <p:sp>
        <p:nvSpPr>
          <p:cNvPr id="10" name="9 Rectángulo"/>
          <p:cNvSpPr/>
          <p:nvPr/>
        </p:nvSpPr>
        <p:spPr>
          <a:xfrm>
            <a:off x="1331267" y="3848268"/>
            <a:ext cx="7057157" cy="2739211"/>
          </a:xfrm>
          <a:prstGeom prst="rect">
            <a:avLst/>
          </a:prstGeom>
        </p:spPr>
        <p:txBody>
          <a:bodyPr wrap="square">
            <a:spAutoFit/>
          </a:bodyPr>
          <a:lstStyle/>
          <a:p>
            <a:pPr algn="just" fontAlgn="auto">
              <a:spcBef>
                <a:spcPts val="0"/>
              </a:spcBef>
              <a:spcAft>
                <a:spcPts val="0"/>
              </a:spcAft>
              <a:defRPr/>
            </a:pPr>
            <a:r>
              <a:rPr lang="es-AR" sz="1600" b="1" u="sng" dirty="0">
                <a:solidFill>
                  <a:schemeClr val="accent3">
                    <a:lumMod val="75000"/>
                  </a:schemeClr>
                </a:solidFill>
                <a:latin typeface="+mn-lt"/>
              </a:rPr>
              <a:t>MOVIMIENTOS</a:t>
            </a:r>
            <a:endParaRPr lang="es-ES" sz="1600" b="1" u="sng" dirty="0">
              <a:solidFill>
                <a:schemeClr val="accent3">
                  <a:lumMod val="7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La información de movimientos por las distintas causales contempladas en el </a:t>
            </a:r>
            <a:r>
              <a:rPr lang="es-AR" sz="1300" dirty="0">
                <a:solidFill>
                  <a:schemeClr val="tx1">
                    <a:lumMod val="75000"/>
                    <a:lumOff val="25000"/>
                  </a:schemeClr>
                </a:solidFill>
                <a:latin typeface="+mn-lt"/>
                <a:hlinkClick r:id="rId4" action="ppaction://hlinkfile"/>
              </a:rPr>
              <a:t>Estatuto</a:t>
            </a:r>
            <a:r>
              <a:rPr lang="es-AR" sz="1300" dirty="0">
                <a:solidFill>
                  <a:schemeClr val="tx1">
                    <a:lumMod val="75000"/>
                    <a:lumOff val="25000"/>
                  </a:schemeClr>
                </a:solidFill>
                <a:latin typeface="+mn-lt"/>
              </a:rPr>
              <a:t>, que conlleven cambios de establecimientos (unidad familiar, cambios de tareas, traslado por actuaciones </a:t>
            </a:r>
            <a:r>
              <a:rPr lang="es-AR" sz="1300" dirty="0" err="1">
                <a:solidFill>
                  <a:schemeClr val="tx1">
                    <a:lumMod val="75000"/>
                    <a:lumOff val="25000"/>
                  </a:schemeClr>
                </a:solidFill>
                <a:latin typeface="+mn-lt"/>
              </a:rPr>
              <a:t>presumariales</a:t>
            </a:r>
            <a:r>
              <a:rPr lang="es-AR" sz="1300" dirty="0">
                <a:solidFill>
                  <a:schemeClr val="tx1">
                    <a:lumMod val="75000"/>
                    <a:lumOff val="25000"/>
                  </a:schemeClr>
                </a:solidFill>
                <a:latin typeface="+mn-lt"/>
              </a:rPr>
              <a:t>, funciones de mayor jerarquía, servicios provisorios, entre otras) deberán ser observadas en el mismo período a partir de la </a:t>
            </a:r>
            <a:r>
              <a:rPr lang="es-AR" sz="1300" dirty="0" err="1">
                <a:solidFill>
                  <a:schemeClr val="tx1">
                    <a:lumMod val="75000"/>
                    <a:lumOff val="25000"/>
                  </a:schemeClr>
                </a:solidFill>
                <a:latin typeface="+mn-lt"/>
              </a:rPr>
              <a:t>efectivización</a:t>
            </a:r>
            <a:r>
              <a:rPr lang="es-AR" sz="1300" dirty="0">
                <a:solidFill>
                  <a:schemeClr val="tx1">
                    <a:lumMod val="75000"/>
                    <a:lumOff val="25000"/>
                  </a:schemeClr>
                </a:solidFill>
                <a:latin typeface="+mn-lt"/>
              </a:rPr>
              <a:t> del cambio.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El movimiento será indicado tanto por el/los establecimientos en que el docente deja de prestar servicios con código pertinente, fecha y el código ¨PA¨ (pasa a) consignado la unidad educativa a la que se traslada, como por el/los establecimientos receptores con código pertinente, fecha y el código ¨PD¨ (proviene de) consignando la Unidad Educativa de la que proviene. Dicha indicación debe seguir siendo informada en la planilla mensualmente, mientras se mantenga la situación transitoria.</a:t>
            </a:r>
            <a:endParaRPr lang="es-ES" sz="1300" dirty="0">
              <a:solidFill>
                <a:schemeClr val="tx1">
                  <a:lumMod val="75000"/>
                  <a:lumOff val="25000"/>
                </a:schemeClr>
              </a:solidFill>
              <a:latin typeface="+mn-lt"/>
            </a:endParaRPr>
          </a:p>
          <a:p>
            <a:pPr algn="just" fontAlgn="auto">
              <a:spcBef>
                <a:spcPts val="0"/>
              </a:spcBef>
              <a:spcAft>
                <a:spcPts val="0"/>
              </a:spcAft>
              <a:defRPr/>
            </a:pPr>
            <a:endParaRPr lang="es-ES" sz="1300" dirty="0">
              <a:solidFill>
                <a:schemeClr val="tx1">
                  <a:lumMod val="75000"/>
                  <a:lumOff val="25000"/>
                </a:schemeClr>
              </a:solidFill>
              <a:latin typeface="+mn-lt"/>
            </a:endParaRPr>
          </a:p>
        </p:txBody>
      </p:sp>
      <p:sp>
        <p:nvSpPr>
          <p:cNvPr id="11" name="10 Pentágono">
            <a:hlinkClick r:id="rId5" action="ppaction://hlinksldjump"/>
          </p:cNvPr>
          <p:cNvSpPr/>
          <p:nvPr/>
        </p:nvSpPr>
        <p:spPr>
          <a:xfrm>
            <a:off x="323528" y="3855963"/>
            <a:ext cx="936228"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dirty="0" smtClean="0"/>
              <a:t>Ver códigos</a:t>
            </a:r>
            <a:endParaRPr lang="es-AR" sz="1300" b="1" dirty="0"/>
          </a:p>
        </p:txBody>
      </p:sp>
      <p:sp>
        <p:nvSpPr>
          <p:cNvPr id="12" name="11 Pentágono">
            <a:hlinkClick r:id="rId6" action="ppaction://hlinksldjump"/>
          </p:cNvPr>
          <p:cNvSpPr/>
          <p:nvPr/>
        </p:nvSpPr>
        <p:spPr>
          <a:xfrm>
            <a:off x="323528" y="4504606"/>
            <a:ext cx="936000" cy="436562"/>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wrap="none" lIns="36000" tIns="36000" rIns="0" bIns="36000" anchor="ctr"/>
          <a:lstStyle/>
          <a:p>
            <a:pPr fontAlgn="auto">
              <a:lnSpc>
                <a:spcPts val="1000"/>
              </a:lnSpc>
              <a:spcBef>
                <a:spcPts val="0"/>
              </a:spcBef>
              <a:spcAft>
                <a:spcPts val="0"/>
              </a:spcAft>
              <a:defRPr/>
            </a:pPr>
            <a:r>
              <a:rPr lang="es-AR" sz="1300" b="1" kern="1100" dirty="0"/>
              <a:t>Situación</a:t>
            </a:r>
          </a:p>
        </p:txBody>
      </p:sp>
      <p:sp>
        <p:nvSpPr>
          <p:cNvPr id="13" name="12 Pentágono">
            <a:hlinkClick r:id="rId7" action="ppaction://hlinksldjump"/>
          </p:cNvPr>
          <p:cNvSpPr/>
          <p:nvPr/>
        </p:nvSpPr>
        <p:spPr>
          <a:xfrm flipH="1">
            <a:off x="323632" y="5157224"/>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a:t>volver</a:t>
            </a:r>
          </a:p>
        </p:txBody>
      </p:sp>
    </p:spTree>
    <p:extLst>
      <p:ext uri="{BB962C8B-B14F-4D97-AF65-F5344CB8AC3E}">
        <p14:creationId xmlns:p14="http://schemas.microsoft.com/office/powerpoint/2010/main" val="174441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9" name="8 Rectángulo"/>
          <p:cNvSpPr/>
          <p:nvPr/>
        </p:nvSpPr>
        <p:spPr>
          <a:xfrm>
            <a:off x="1332160" y="1327695"/>
            <a:ext cx="6984256" cy="4693593"/>
          </a:xfrm>
          <a:prstGeom prst="rect">
            <a:avLst/>
          </a:prstGeom>
        </p:spPr>
        <p:txBody>
          <a:bodyPr wrap="square">
            <a:spAutoFit/>
          </a:bodyPr>
          <a:lstStyle/>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Cuando las tomas de posesión refieran a ingresos por destino definitivo (sin Acto Administrativo), el movimiento deberá ser consignado dentro del mismo período tanto por el establecimiento en que deja de prestar servicios como el receptor. En este caso no corresponde cese y alta, sino que se consigna bajo la situación de revista correspondiente, colocando los códigos ¨PA¨ o ¨PD¨.</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En el caso específico de servicios por traslados </a:t>
            </a:r>
            <a:r>
              <a:rPr lang="es-AR" sz="1300" dirty="0" err="1">
                <a:solidFill>
                  <a:schemeClr val="tx1">
                    <a:lumMod val="75000"/>
                    <a:lumOff val="25000"/>
                  </a:schemeClr>
                </a:solidFill>
                <a:latin typeface="+mn-lt"/>
              </a:rPr>
              <a:t>interjurisdiccionales</a:t>
            </a:r>
            <a:r>
              <a:rPr lang="es-AR" sz="1300" dirty="0">
                <a:solidFill>
                  <a:schemeClr val="tx1">
                    <a:lumMod val="75000"/>
                    <a:lumOff val="25000"/>
                  </a:schemeClr>
                </a:solidFill>
                <a:latin typeface="+mn-lt"/>
              </a:rPr>
              <a:t>, se debe adjuntar obligatoriamente: fotocopia autenticada de la certificación que se </a:t>
            </a:r>
            <a:r>
              <a:rPr lang="es-AR" sz="1300" dirty="0" err="1">
                <a:solidFill>
                  <a:schemeClr val="tx1">
                    <a:lumMod val="75000"/>
                    <a:lumOff val="25000"/>
                  </a:schemeClr>
                </a:solidFill>
                <a:latin typeface="+mn-lt"/>
              </a:rPr>
              <a:t>recepciona</a:t>
            </a:r>
            <a:r>
              <a:rPr lang="es-AR" sz="1300" dirty="0">
                <a:solidFill>
                  <a:schemeClr val="tx1">
                    <a:lumMod val="75000"/>
                    <a:lumOff val="25000"/>
                  </a:schemeClr>
                </a:solidFill>
                <a:latin typeface="+mn-lt"/>
              </a:rPr>
              <a:t> del otro establecimiento, como así también de la documentación relativa al otorgamiento de licencias.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Si se hubiese dictado el pertinente Acto Administrativo de titularización se informará el pase a titular (código PT) y la correspondiente fecha, indicando el número de resolución, mes y año, y copia de la misma que incluya la parte resolutiva y los anexos correspondientes.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Para el caso de titularizaciones de cargos, horas o módulos que vienen revistando como provisional se indica el código ¨TI¨, la fecha y en la columna de situación de revista se cambia la P por I (no olvidar que tal situación conserva los mismos derechos que el personal titular). Cuando se haya dictado el pertinente Acto Administrativo de titularización, se informará el pase titular (código ¨PT¨), se cambia la I por la T (no corresponden los códigos AI o AH) indicando: la fecha correspondiente, el número de resolución, mes y año y una copia de la misma que incluya la parte resolutiva y los anexos.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Si la titularización indica además un cambio de establecimiento se informará ¨PA¨ o ¨PD¨, según corresponda.</a:t>
            </a:r>
            <a:endParaRPr lang="es-ES" sz="1300" dirty="0">
              <a:solidFill>
                <a:schemeClr val="tx1">
                  <a:lumMod val="75000"/>
                  <a:lumOff val="25000"/>
                </a:schemeClr>
              </a:solidFill>
              <a:latin typeface="+mn-lt"/>
            </a:endParaRPr>
          </a:p>
        </p:txBody>
      </p:sp>
    </p:spTree>
    <p:extLst>
      <p:ext uri="{BB962C8B-B14F-4D97-AF65-F5344CB8AC3E}">
        <p14:creationId xmlns:p14="http://schemas.microsoft.com/office/powerpoint/2010/main" val="26940394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9" name="8 Tabla"/>
          <p:cNvGraphicFramePr>
            <a:graphicFrameLocks noGrp="1"/>
          </p:cNvGraphicFramePr>
          <p:nvPr>
            <p:extLst>
              <p:ext uri="{D42A27DB-BD31-4B8C-83A1-F6EECF244321}">
                <p14:modId xmlns:p14="http://schemas.microsoft.com/office/powerpoint/2010/main" val="1040456185"/>
              </p:ext>
            </p:extLst>
          </p:nvPr>
        </p:nvGraphicFramePr>
        <p:xfrm>
          <a:off x="1403648" y="1628800"/>
          <a:ext cx="5875016" cy="3179282"/>
        </p:xfrm>
        <a:graphic>
          <a:graphicData uri="http://schemas.openxmlformats.org/drawingml/2006/table">
            <a:tbl>
              <a:tblPr>
                <a:effectLst>
                  <a:outerShdw blurRad="63500" sx="102000" sy="102000" algn="ctr" rotWithShape="0">
                    <a:prstClr val="black">
                      <a:alpha val="40000"/>
                    </a:prstClr>
                  </a:outerShdw>
                </a:effectLst>
                <a:tableStyleId>{0505E3EF-67EA-436B-97B2-0124C06EBD24}</a:tableStyleId>
              </a:tblPr>
              <a:tblGrid>
                <a:gridCol w="5875016"/>
              </a:tblGrid>
              <a:tr h="504056">
                <a:tc>
                  <a:txBody>
                    <a:bodyPr/>
                    <a:lstStyle/>
                    <a:p>
                      <a:pPr algn="ctr">
                        <a:spcAft>
                          <a:spcPts val="0"/>
                        </a:spcAft>
                      </a:pPr>
                      <a:r>
                        <a:rPr lang="es-AR" sz="2400" b="1" dirty="0" smtClean="0">
                          <a:solidFill>
                            <a:schemeClr val="bg1"/>
                          </a:solidFill>
                        </a:rPr>
                        <a:t>MOVIMIENTOS</a:t>
                      </a:r>
                      <a:endParaRPr lang="es-ES" sz="2400" b="1" dirty="0">
                        <a:solidFill>
                          <a:schemeClr val="bg1"/>
                        </a:solidFill>
                        <a:latin typeface="+mn-lt"/>
                        <a:ea typeface="Times New Roman"/>
                      </a:endParaRPr>
                    </a:p>
                  </a:txBody>
                  <a:tcPr marL="68580" marR="68580" marT="0" marB="0" anchor="ctr" anchorCtr="1">
                    <a:solidFill>
                      <a:schemeClr val="accent3"/>
                    </a:solidFill>
                  </a:tcPr>
                </a:tc>
              </a:tr>
              <a:tr h="480666">
                <a:tc>
                  <a:txBody>
                    <a:bodyPr/>
                    <a:lstStyle/>
                    <a:p>
                      <a:pPr algn="ctr">
                        <a:spcAft>
                          <a:spcPts val="0"/>
                        </a:spcAft>
                      </a:pPr>
                      <a:r>
                        <a:rPr lang="es-AR" sz="1600" b="1" dirty="0" smtClean="0"/>
                        <a:t>SITUACIONES</a:t>
                      </a:r>
                    </a:p>
                  </a:txBody>
                  <a:tcPr marL="68580" marR="68580" marT="0" marB="0" anchor="ctr" anchorCtr="1">
                    <a:gradFill>
                      <a:gsLst>
                        <a:gs pos="0">
                          <a:schemeClr val="accent3">
                            <a:lumMod val="60000"/>
                            <a:lumOff val="40000"/>
                          </a:schemeClr>
                        </a:gs>
                        <a:gs pos="100000">
                          <a:schemeClr val="bg1"/>
                        </a:gs>
                      </a:gsLst>
                      <a:lin ang="16200000" scaled="1"/>
                    </a:gradFill>
                  </a:tcPr>
                </a:tc>
              </a:tr>
              <a:tr h="928694">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endParaRPr lang="es-AR" sz="1200" kern="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ES" sz="1200" dirty="0" smtClean="0">
                          <a:hlinkClick r:id="rId4" action="ppaction://hlinkfile"/>
                        </a:rPr>
                        <a:t>MAYOR JERARQUIA</a:t>
                      </a:r>
                      <a:endParaRPr lang="es-ES" sz="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ES" sz="1200" dirty="0" smtClean="0">
                          <a:hlinkClick r:id="rId5" action="ppaction://hlinkfile"/>
                        </a:rPr>
                        <a:t>MAYOR JERARQUIA COMBINADO</a:t>
                      </a:r>
                      <a:endParaRPr lang="es-ES" sz="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ES" sz="1200" dirty="0" smtClean="0">
                          <a:hlinkClick r:id="rId6" action="ppaction://hlinkfile"/>
                        </a:rPr>
                        <a:t>TAREAS PASIVAS</a:t>
                      </a:r>
                      <a:endParaRPr lang="es-ES" sz="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ES" sz="1200" dirty="0" smtClean="0">
                          <a:hlinkClick r:id="rId7" action="ppaction://hlinkfile"/>
                        </a:rPr>
                        <a:t>UNIDAD FAMILIAR-PA</a:t>
                      </a:r>
                      <a:endParaRPr lang="es-ES" sz="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r>
                        <a:rPr lang="es-ES" sz="1200" dirty="0" smtClean="0">
                          <a:hlinkClick r:id="rId8" action="ppaction://hlinkfile"/>
                        </a:rPr>
                        <a:t>UNIDAD FAMILIAR-PD</a:t>
                      </a:r>
                      <a:endParaRPr lang="es-ES" sz="1200" dirty="0" smtClean="0"/>
                    </a:p>
                    <a:p>
                      <a:pPr marL="0" marR="0" indent="0" algn="ctr" defTabSz="914400" rtl="0" eaLnBrk="1" fontAlgn="auto" latinLnBrk="0" hangingPunct="1">
                        <a:lnSpc>
                          <a:spcPct val="100000"/>
                        </a:lnSpc>
                        <a:spcBef>
                          <a:spcPts val="600"/>
                        </a:spcBef>
                        <a:spcAft>
                          <a:spcPts val="600"/>
                        </a:spcAft>
                        <a:buClrTx/>
                        <a:buSzTx/>
                        <a:buFontTx/>
                        <a:buNone/>
                        <a:tabLst/>
                        <a:defRPr/>
                      </a:pPr>
                      <a:endParaRPr lang="es-ES" sz="1200" b="1" dirty="0">
                        <a:latin typeface="+mn-lt"/>
                        <a:ea typeface="Times New Roman"/>
                      </a:endParaRPr>
                    </a:p>
                  </a:txBody>
                  <a:tcPr marL="68580" marR="68580" marT="0" marB="0" anchorCtr="1">
                    <a:gradFill>
                      <a:gsLst>
                        <a:gs pos="0">
                          <a:schemeClr val="accent3">
                            <a:lumMod val="60000"/>
                            <a:lumOff val="40000"/>
                          </a:schemeClr>
                        </a:gs>
                        <a:gs pos="100000">
                          <a:schemeClr val="bg1"/>
                        </a:gs>
                      </a:gsLst>
                      <a:lin ang="16200000" scaled="1"/>
                    </a:gradFill>
                  </a:tcPr>
                </a:tc>
              </a:tr>
            </a:tbl>
          </a:graphicData>
        </a:graphic>
      </p:graphicFrame>
      <p:sp>
        <p:nvSpPr>
          <p:cNvPr id="11" name="10 Pentágono">
            <a:hlinkClick r:id="rId9" action="ppaction://hlinksldjump"/>
          </p:cNvPr>
          <p:cNvSpPr/>
          <p:nvPr/>
        </p:nvSpPr>
        <p:spPr>
          <a:xfrm flipH="1">
            <a:off x="323632" y="4653168"/>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a:t>volver</a:t>
            </a:r>
          </a:p>
        </p:txBody>
      </p:sp>
    </p:spTree>
    <p:extLst>
      <p:ext uri="{BB962C8B-B14F-4D97-AF65-F5344CB8AC3E}">
        <p14:creationId xmlns:p14="http://schemas.microsoft.com/office/powerpoint/2010/main" val="119936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graphicFrame>
        <p:nvGraphicFramePr>
          <p:cNvPr id="9" name="8 Tabla"/>
          <p:cNvGraphicFramePr>
            <a:graphicFrameLocks noGrp="1"/>
          </p:cNvGraphicFramePr>
          <p:nvPr>
            <p:extLst>
              <p:ext uri="{D42A27DB-BD31-4B8C-83A1-F6EECF244321}">
                <p14:modId xmlns:p14="http://schemas.microsoft.com/office/powerpoint/2010/main" val="252430165"/>
              </p:ext>
            </p:extLst>
          </p:nvPr>
        </p:nvGraphicFramePr>
        <p:xfrm>
          <a:off x="1403648" y="404663"/>
          <a:ext cx="5112568" cy="6032351"/>
        </p:xfrm>
        <a:graphic>
          <a:graphicData uri="http://schemas.openxmlformats.org/drawingml/2006/table">
            <a:tbl>
              <a:tblPr bandRow="1">
                <a:tableStyleId>{0505E3EF-67EA-436B-97B2-0124C06EBD24}</a:tableStyleId>
              </a:tblPr>
              <a:tblGrid>
                <a:gridCol w="809115"/>
                <a:gridCol w="4303453"/>
              </a:tblGrid>
              <a:tr h="355779">
                <a:tc gridSpan="2">
                  <a:txBody>
                    <a:bodyPr/>
                    <a:lstStyle/>
                    <a:p>
                      <a:pPr algn="ctr">
                        <a:spcAft>
                          <a:spcPts val="0"/>
                        </a:spcAft>
                      </a:pPr>
                      <a:r>
                        <a:rPr lang="es-AR" sz="1800" b="1" dirty="0">
                          <a:solidFill>
                            <a:schemeClr val="bg1"/>
                          </a:solidFill>
                        </a:rPr>
                        <a:t>CODIGOS DE CAMBIOS</a:t>
                      </a:r>
                      <a:endParaRPr lang="es-ES" sz="1800" b="1" dirty="0">
                        <a:solidFill>
                          <a:schemeClr val="bg1"/>
                        </a:solidFill>
                        <a:latin typeface="Times New Roman"/>
                        <a:ea typeface="Times New Roman"/>
                      </a:endParaRPr>
                    </a:p>
                  </a:txBody>
                  <a:tcPr marL="47134" marR="47134" marT="0" marB="0" anchor="ctr" anchorCtr="1">
                    <a:solidFill>
                      <a:schemeClr val="accent3"/>
                    </a:solidFill>
                  </a:tcPr>
                </a:tc>
                <a:tc hMerge="1">
                  <a:txBody>
                    <a:bodyPr/>
                    <a:lstStyle/>
                    <a:p>
                      <a:endParaRPr lang="es-AR"/>
                    </a:p>
                  </a:txBody>
                  <a:tcPr/>
                </a:tc>
              </a:tr>
              <a:tr h="265348">
                <a:tc>
                  <a:txBody>
                    <a:bodyPr/>
                    <a:lstStyle/>
                    <a:p>
                      <a:pPr algn="ctr">
                        <a:spcAft>
                          <a:spcPts val="0"/>
                        </a:spcAft>
                      </a:pPr>
                      <a:r>
                        <a:rPr lang="es-AR" sz="1200" b="1" dirty="0"/>
                        <a:t>CODIGOS</a:t>
                      </a:r>
                      <a:endParaRPr lang="es-ES" sz="1200" b="1" dirty="0">
                        <a:latin typeface="Times New Roman"/>
                        <a:ea typeface="Times New Roman"/>
                      </a:endParaRPr>
                    </a:p>
                  </a:txBody>
                  <a:tcPr marL="47134" marR="47134" marT="0" marB="0" anchor="ctr" anchorCtr="1"/>
                </a:tc>
                <a:tc>
                  <a:txBody>
                    <a:bodyPr/>
                    <a:lstStyle/>
                    <a:p>
                      <a:pPr algn="l">
                        <a:spcAft>
                          <a:spcPts val="0"/>
                        </a:spcAft>
                      </a:pPr>
                      <a:r>
                        <a:rPr lang="es-AR" sz="1200" dirty="0"/>
                        <a:t>DESCRIPCION</a:t>
                      </a:r>
                      <a:endParaRPr lang="es-ES" sz="1200" b="1" dirty="0">
                        <a:latin typeface="Times New Roman"/>
                        <a:ea typeface="Times New Roman"/>
                      </a:endParaRPr>
                    </a:p>
                  </a:txBody>
                  <a:tcPr marL="47134" marR="47134" marT="0" marB="0" anchor="ctr" anchorCtr="1"/>
                </a:tc>
              </a:tr>
              <a:tr h="193258">
                <a:tc>
                  <a:txBody>
                    <a:bodyPr/>
                    <a:lstStyle/>
                    <a:p>
                      <a:pPr algn="ctr">
                        <a:spcAft>
                          <a:spcPts val="0"/>
                        </a:spcAft>
                      </a:pPr>
                      <a:r>
                        <a:rPr lang="es-AR" sz="1200" b="1" dirty="0" err="1" smtClean="0"/>
                        <a:t>OT</a:t>
                      </a:r>
                      <a:endParaRPr lang="es-ES" sz="1200" b="1" dirty="0">
                        <a:latin typeface="Times New Roman"/>
                        <a:ea typeface="Times New Roman"/>
                      </a:endParaRPr>
                    </a:p>
                  </a:txBody>
                  <a:tcPr marL="47134" marR="47134" marT="0" marB="0" anchor="ctr" anchorCtr="1"/>
                </a:tc>
                <a:tc>
                  <a:txBody>
                    <a:bodyPr/>
                    <a:lstStyle/>
                    <a:p>
                      <a:pPr algn="l">
                        <a:spcAft>
                          <a:spcPts val="0"/>
                        </a:spcAft>
                      </a:pPr>
                      <a:r>
                        <a:rPr lang="es-AR" sz="1200" dirty="0" smtClean="0"/>
                        <a:t>ORDEN </a:t>
                      </a:r>
                      <a:r>
                        <a:rPr lang="es-AR" sz="1200" dirty="0" err="1" smtClean="0"/>
                        <a:t>TECNICO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dirty="0"/>
                        <a:t>MD</a:t>
                      </a:r>
                      <a:endParaRPr lang="es-ES" sz="1200" b="1" dirty="0">
                        <a:latin typeface="Times New Roman"/>
                        <a:ea typeface="Times New Roman"/>
                      </a:endParaRPr>
                    </a:p>
                  </a:txBody>
                  <a:tcPr marL="47134" marR="47134" marT="0" marB="0" anchor="ctr" anchorCtr="1"/>
                </a:tc>
                <a:tc>
                  <a:txBody>
                    <a:bodyPr/>
                    <a:lstStyle/>
                    <a:p>
                      <a:pPr algn="l">
                        <a:spcAft>
                          <a:spcPts val="0"/>
                        </a:spcAft>
                      </a:pPr>
                      <a:r>
                        <a:rPr lang="es-AR" sz="1200" dirty="0"/>
                        <a:t>MOVIMIENTO ANUAL DOCENTE</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PE</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PERMUTA</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PI</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a:t>PERMUTA INTERJURISDICCIONAL</a:t>
                      </a:r>
                      <a:endParaRPr lang="es-ES" sz="1200">
                        <a:latin typeface="Times New Roman"/>
                        <a:ea typeface="Times New Roman"/>
                      </a:endParaRPr>
                    </a:p>
                  </a:txBody>
                  <a:tcPr marL="47134" marR="47134" marT="0" marB="0" anchor="ctr" anchorCtr="1"/>
                </a:tc>
              </a:tr>
              <a:tr h="193258">
                <a:tc>
                  <a:txBody>
                    <a:bodyPr/>
                    <a:lstStyle/>
                    <a:p>
                      <a:pPr algn="ctr">
                        <a:spcAft>
                          <a:spcPts val="0"/>
                        </a:spcAft>
                      </a:pPr>
                      <a:r>
                        <a:rPr lang="es-AR" sz="1200" b="1"/>
                        <a:t>PT</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a:t>PASE TITULAR</a:t>
                      </a:r>
                      <a:endParaRPr lang="es-ES" sz="1200">
                        <a:latin typeface="Times New Roman"/>
                        <a:ea typeface="Times New Roman"/>
                      </a:endParaRPr>
                    </a:p>
                  </a:txBody>
                  <a:tcPr marL="47134" marR="47134" marT="0" marB="0" anchor="ctr" anchorCtr="1"/>
                </a:tc>
              </a:tr>
              <a:tr h="193258">
                <a:tc>
                  <a:txBody>
                    <a:bodyPr/>
                    <a:lstStyle/>
                    <a:p>
                      <a:pPr algn="ctr">
                        <a:spcAft>
                          <a:spcPts val="0"/>
                        </a:spcAft>
                      </a:pPr>
                      <a:r>
                        <a:rPr lang="es-AR" sz="1200" b="1"/>
                        <a:t>RD</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REUBICACION POR DISPONIBILIDAD</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MT</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CAMBIO DE TURNO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DE</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DOBLE ESCOLARIDAD</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PC</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PASE O CAMBIO DE CATEGORIA</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PP</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PASE A PROVISIONAL</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PS</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PROLONGACION DE SERVICIOS SUPLENTES</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RM</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REUBICACION DE MODULOS</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TE</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TRASLADO DE ESTABLECIMIENTO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TI</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CAMBIO MARCA TITULAR INTERINO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PZ</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PASE A SUPLENTE</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MJ</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MAYOR JERARQUIA</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PX</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PASE PROVISORIO POR </a:t>
                      </a:r>
                      <a:r>
                        <a:rPr lang="es-AR" sz="1200" dirty="0" smtClean="0"/>
                        <a:t>PROFILAXIS 114D16 </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SI</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SERVICIO PROVISORIO INTERJURISDICCIONAL</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TP</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TAREAS PASIVAS</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TS</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TRASLADO POR SUMARIO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UF</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PASE POR UNIDAD FAMILIAR</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FI</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FIN DE INTERINATO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PF</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FUNCIONES TRANSITORIAS 114D19</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FD</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FUNCIONES REPRESENTANTE DOCENTE INTERINO</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ST</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SERVICIOS PROVISORIOS POR ESTUDIOS</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a:t>SS</a:t>
                      </a:r>
                      <a:endParaRPr lang="es-ES" sz="1200" b="1">
                        <a:latin typeface="Times New Roman"/>
                        <a:ea typeface="Times New Roman"/>
                      </a:endParaRPr>
                    </a:p>
                  </a:txBody>
                  <a:tcPr marL="47134" marR="47134" marT="0" marB="0" anchor="ctr" anchorCtr="1"/>
                </a:tc>
                <a:tc>
                  <a:txBody>
                    <a:bodyPr/>
                    <a:lstStyle/>
                    <a:p>
                      <a:pPr algn="l">
                        <a:spcAft>
                          <a:spcPts val="0"/>
                        </a:spcAft>
                      </a:pPr>
                      <a:r>
                        <a:rPr lang="es-AR" sz="1200" dirty="0"/>
                        <a:t>SERVICIOS PROVISORIOS POR SALUD</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dirty="0" err="1"/>
                        <a:t>SP</a:t>
                      </a:r>
                      <a:endParaRPr lang="es-ES" sz="1200" b="1" dirty="0">
                        <a:latin typeface="Times New Roman"/>
                        <a:ea typeface="Times New Roman"/>
                      </a:endParaRPr>
                    </a:p>
                  </a:txBody>
                  <a:tcPr marL="47134" marR="47134" marT="0" marB="0" anchor="ctr" anchorCtr="1"/>
                </a:tc>
                <a:tc>
                  <a:txBody>
                    <a:bodyPr/>
                    <a:lstStyle/>
                    <a:p>
                      <a:pPr algn="l">
                        <a:spcAft>
                          <a:spcPts val="0"/>
                        </a:spcAft>
                      </a:pPr>
                      <a:r>
                        <a:rPr lang="es-AR" sz="1200" dirty="0"/>
                        <a:t>ART</a:t>
                      </a:r>
                      <a:r>
                        <a:rPr lang="es-AR" sz="1200" dirty="0" smtClean="0"/>
                        <a:t>. 104 A DEL </a:t>
                      </a:r>
                      <a:r>
                        <a:rPr lang="es-AR" sz="1200" dirty="0"/>
                        <a:t>ESTATUTO DEL DOCENTE</a:t>
                      </a:r>
                      <a:endParaRPr lang="es-ES" sz="1200" dirty="0">
                        <a:latin typeface="Times New Roman"/>
                        <a:ea typeface="Times New Roman"/>
                      </a:endParaRPr>
                    </a:p>
                  </a:txBody>
                  <a:tcPr marL="47134" marR="47134" marT="0" marB="0" anchor="ctr" anchorCtr="1"/>
                </a:tc>
              </a:tr>
              <a:tr h="193258">
                <a:tc>
                  <a:txBody>
                    <a:bodyPr/>
                    <a:lstStyle/>
                    <a:p>
                      <a:pPr algn="ctr">
                        <a:spcAft>
                          <a:spcPts val="0"/>
                        </a:spcAft>
                      </a:pPr>
                      <a:r>
                        <a:rPr lang="es-AR" sz="1200" b="1" dirty="0"/>
                        <a:t>RC</a:t>
                      </a:r>
                      <a:endParaRPr lang="es-ES" sz="1200" b="1" dirty="0">
                        <a:latin typeface="Times New Roman"/>
                        <a:ea typeface="Times New Roman"/>
                      </a:endParaRPr>
                    </a:p>
                  </a:txBody>
                  <a:tcPr marL="47134" marR="47134" marT="0" marB="0" anchor="ctr" anchorCtr="1"/>
                </a:tc>
                <a:tc>
                  <a:txBody>
                    <a:bodyPr/>
                    <a:lstStyle/>
                    <a:p>
                      <a:pPr algn="l">
                        <a:spcAft>
                          <a:spcPts val="0"/>
                        </a:spcAft>
                      </a:pPr>
                      <a:r>
                        <a:rPr lang="es-AR" sz="1200" dirty="0"/>
                        <a:t>RECALIFICACION POR ART</a:t>
                      </a:r>
                      <a:endParaRPr lang="es-ES" sz="1200" dirty="0">
                        <a:latin typeface="Times New Roman"/>
                        <a:ea typeface="Times New Roman"/>
                      </a:endParaRPr>
                    </a:p>
                  </a:txBody>
                  <a:tcPr marL="47134" marR="47134" marT="0" marB="0" anchor="ctr" anchorCtr="1"/>
                </a:tc>
              </a:tr>
            </a:tbl>
          </a:graphicData>
        </a:graphic>
      </p:graphicFrame>
      <p:sp>
        <p:nvSpPr>
          <p:cNvPr id="10" name="9 Pentágono">
            <a:hlinkClick r:id="rId4" action="ppaction://hlinksldjump"/>
          </p:cNvPr>
          <p:cNvSpPr/>
          <p:nvPr/>
        </p:nvSpPr>
        <p:spPr>
          <a:xfrm flipH="1">
            <a:off x="323632" y="4653168"/>
            <a:ext cx="648000" cy="2880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s-AR" sz="1200" b="1" dirty="0"/>
              <a:t>volver</a:t>
            </a:r>
          </a:p>
        </p:txBody>
      </p:sp>
    </p:spTree>
    <p:extLst>
      <p:ext uri="{BB962C8B-B14F-4D97-AF65-F5344CB8AC3E}">
        <p14:creationId xmlns:p14="http://schemas.microsoft.com/office/powerpoint/2010/main" val="2292214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Rectángulo"/>
          <p:cNvSpPr>
            <a:spLocks noChangeArrowheads="1"/>
          </p:cNvSpPr>
          <p:nvPr/>
        </p:nvSpPr>
        <p:spPr bwMode="auto">
          <a:xfrm>
            <a:off x="863600" y="1822752"/>
            <a:ext cx="7416800" cy="326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s-AR" sz="1600" b="1" dirty="0" smtClean="0">
                <a:solidFill>
                  <a:schemeClr val="tx1">
                    <a:lumMod val="65000"/>
                    <a:lumOff val="35000"/>
                  </a:schemeClr>
                </a:solidFill>
                <a:latin typeface="+mj-lt"/>
              </a:rPr>
              <a:t>DIRECTOR </a:t>
            </a:r>
            <a:r>
              <a:rPr lang="es-AR" sz="1600" b="1" dirty="0">
                <a:solidFill>
                  <a:schemeClr val="tx1">
                    <a:lumMod val="65000"/>
                    <a:lumOff val="35000"/>
                  </a:schemeClr>
                </a:solidFill>
                <a:latin typeface="+mj-lt"/>
              </a:rPr>
              <a:t>GENERAL DE CULTURA Y EDUCACIÓN</a:t>
            </a:r>
          </a:p>
          <a:p>
            <a:pPr algn="ctr">
              <a:defRPr/>
            </a:pPr>
            <a:r>
              <a:rPr lang="es-AR" sz="1600" dirty="0">
                <a:solidFill>
                  <a:schemeClr val="tx1">
                    <a:lumMod val="65000"/>
                    <a:lumOff val="35000"/>
                  </a:schemeClr>
                </a:solidFill>
                <a:latin typeface="+mj-lt"/>
              </a:rPr>
              <a:t>Dr. Alejandro </a:t>
            </a:r>
            <a:r>
              <a:rPr lang="es-AR" sz="1600" dirty="0" err="1">
                <a:solidFill>
                  <a:schemeClr val="tx1">
                    <a:lumMod val="65000"/>
                    <a:lumOff val="35000"/>
                  </a:schemeClr>
                </a:solidFill>
                <a:latin typeface="+mj-lt"/>
              </a:rPr>
              <a:t>Finocchiaro</a:t>
            </a:r>
            <a:endParaRPr lang="es-AR" sz="1600" dirty="0">
              <a:solidFill>
                <a:schemeClr val="tx1">
                  <a:lumMod val="65000"/>
                  <a:lumOff val="35000"/>
                </a:schemeClr>
              </a:solidFill>
              <a:latin typeface="+mj-lt"/>
            </a:endParaRPr>
          </a:p>
          <a:p>
            <a:pPr algn="ctr">
              <a:defRPr/>
            </a:pPr>
            <a:r>
              <a:rPr lang="es-AR" sz="1600" dirty="0">
                <a:solidFill>
                  <a:schemeClr val="tx1">
                    <a:lumMod val="65000"/>
                    <a:lumOff val="35000"/>
                  </a:schemeClr>
                </a:solidFill>
                <a:latin typeface="+mj-lt"/>
              </a:rPr>
              <a:t> </a:t>
            </a:r>
          </a:p>
          <a:p>
            <a:pPr algn="ctr">
              <a:defRPr/>
            </a:pPr>
            <a:r>
              <a:rPr lang="es-AR" sz="1600" dirty="0">
                <a:solidFill>
                  <a:schemeClr val="tx1">
                    <a:lumMod val="65000"/>
                    <a:lumOff val="35000"/>
                  </a:schemeClr>
                </a:solidFill>
                <a:latin typeface="+mj-lt"/>
              </a:rPr>
              <a:t>  </a:t>
            </a:r>
          </a:p>
          <a:p>
            <a:pPr algn="ctr">
              <a:defRPr/>
            </a:pPr>
            <a:r>
              <a:rPr lang="es-AR" sz="1600" b="1" dirty="0">
                <a:solidFill>
                  <a:schemeClr val="tx1">
                    <a:lumMod val="65000"/>
                    <a:lumOff val="35000"/>
                  </a:schemeClr>
                </a:solidFill>
                <a:latin typeface="+mj-lt"/>
              </a:rPr>
              <a:t>UNIDAD MINISTRO </a:t>
            </a:r>
          </a:p>
          <a:p>
            <a:pPr algn="ctr">
              <a:defRPr/>
            </a:pPr>
            <a:r>
              <a:rPr lang="es-AR" sz="1400" b="1" dirty="0">
                <a:solidFill>
                  <a:schemeClr val="tx1">
                    <a:lumMod val="65000"/>
                    <a:lumOff val="35000"/>
                  </a:schemeClr>
                </a:solidFill>
                <a:latin typeface="+mj-lt"/>
              </a:rPr>
              <a:t>JEFE DE GABINETE</a:t>
            </a:r>
          </a:p>
          <a:p>
            <a:pPr algn="ctr">
              <a:defRPr/>
            </a:pPr>
            <a:r>
              <a:rPr lang="es-AR" sz="1600" dirty="0" err="1">
                <a:solidFill>
                  <a:schemeClr val="tx1">
                    <a:lumMod val="65000"/>
                    <a:lumOff val="35000"/>
                  </a:schemeClr>
                </a:solidFill>
                <a:latin typeface="+mj-lt"/>
              </a:rPr>
              <a:t>Cdor</a:t>
            </a:r>
            <a:r>
              <a:rPr lang="es-AR" sz="1600" dirty="0">
                <a:solidFill>
                  <a:schemeClr val="tx1">
                    <a:lumMod val="65000"/>
                    <a:lumOff val="35000"/>
                  </a:schemeClr>
                </a:solidFill>
                <a:latin typeface="+mj-lt"/>
              </a:rPr>
              <a:t>. Javier </a:t>
            </a:r>
            <a:r>
              <a:rPr lang="es-AR" sz="1600" dirty="0" err="1">
                <a:solidFill>
                  <a:schemeClr val="tx1">
                    <a:lumMod val="65000"/>
                    <a:lumOff val="35000"/>
                  </a:schemeClr>
                </a:solidFill>
                <a:latin typeface="+mj-lt"/>
              </a:rPr>
              <a:t>Mezzamico</a:t>
            </a:r>
            <a:endParaRPr lang="es-AR" sz="1600" dirty="0">
              <a:solidFill>
                <a:schemeClr val="tx1">
                  <a:lumMod val="65000"/>
                  <a:lumOff val="35000"/>
                </a:schemeClr>
              </a:solidFill>
              <a:latin typeface="+mj-lt"/>
            </a:endParaRPr>
          </a:p>
          <a:p>
            <a:pPr algn="ctr">
              <a:defRPr/>
            </a:pPr>
            <a:endParaRPr lang="es-AR" sz="1600" dirty="0">
              <a:solidFill>
                <a:schemeClr val="tx1">
                  <a:lumMod val="65000"/>
                  <a:lumOff val="35000"/>
                </a:schemeClr>
              </a:solidFill>
              <a:latin typeface="+mj-lt"/>
            </a:endParaRPr>
          </a:p>
          <a:p>
            <a:pPr algn="ctr">
              <a:defRPr/>
            </a:pPr>
            <a:r>
              <a:rPr lang="es-AR" sz="1600" b="1" dirty="0">
                <a:solidFill>
                  <a:schemeClr val="tx1">
                    <a:lumMod val="65000"/>
                    <a:lumOff val="35000"/>
                  </a:schemeClr>
                </a:solidFill>
                <a:latin typeface="+mj-lt"/>
              </a:rPr>
              <a:t>DIRECCIÓN PROVINCIAL DE GESTIÓN DE RECURSOS HUMANOS</a:t>
            </a:r>
          </a:p>
          <a:p>
            <a:pPr algn="ctr">
              <a:defRPr/>
            </a:pPr>
            <a:r>
              <a:rPr lang="es-AR" sz="1600" dirty="0">
                <a:solidFill>
                  <a:schemeClr val="tx1">
                    <a:lumMod val="65000"/>
                    <a:lumOff val="35000"/>
                  </a:schemeClr>
                </a:solidFill>
                <a:latin typeface="+mj-lt"/>
              </a:rPr>
              <a:t>Lic. Carla </a:t>
            </a:r>
            <a:r>
              <a:rPr lang="es-AR" sz="1600" dirty="0" err="1">
                <a:solidFill>
                  <a:schemeClr val="tx1">
                    <a:lumMod val="65000"/>
                    <a:lumOff val="35000"/>
                  </a:schemeClr>
                </a:solidFill>
                <a:latin typeface="+mj-lt"/>
              </a:rPr>
              <a:t>Robiani</a:t>
            </a:r>
            <a:endParaRPr lang="es-AR" sz="1600" dirty="0">
              <a:solidFill>
                <a:schemeClr val="tx1">
                  <a:lumMod val="65000"/>
                  <a:lumOff val="35000"/>
                </a:schemeClr>
              </a:solidFill>
              <a:latin typeface="+mj-lt"/>
            </a:endParaRPr>
          </a:p>
          <a:p>
            <a:pPr algn="ctr">
              <a:defRPr/>
            </a:pPr>
            <a:r>
              <a:rPr lang="es-AR" sz="1600" dirty="0">
                <a:solidFill>
                  <a:schemeClr val="tx1">
                    <a:lumMod val="65000"/>
                    <a:lumOff val="35000"/>
                  </a:schemeClr>
                </a:solidFill>
                <a:latin typeface="+mj-lt"/>
              </a:rPr>
              <a:t>   </a:t>
            </a:r>
          </a:p>
          <a:p>
            <a:pPr algn="ctr">
              <a:defRPr/>
            </a:pPr>
            <a:r>
              <a:rPr lang="es-AR" sz="1600" b="1" dirty="0">
                <a:solidFill>
                  <a:schemeClr val="tx1">
                    <a:lumMod val="65000"/>
                    <a:lumOff val="35000"/>
                  </a:schemeClr>
                </a:solidFill>
                <a:latin typeface="+mj-lt"/>
              </a:rPr>
              <a:t>DIRECTORA DE CONTRALOR DOCENTE Y ADMINISTRATIVO</a:t>
            </a:r>
          </a:p>
          <a:p>
            <a:pPr algn="ctr">
              <a:defRPr/>
            </a:pPr>
            <a:r>
              <a:rPr lang="es-AR" sz="1600" dirty="0">
                <a:solidFill>
                  <a:schemeClr val="tx1">
                    <a:lumMod val="65000"/>
                    <a:lumOff val="35000"/>
                  </a:schemeClr>
                </a:solidFill>
                <a:latin typeface="+mj-lt"/>
              </a:rPr>
              <a:t>Romina </a:t>
            </a:r>
            <a:r>
              <a:rPr lang="es-AR" sz="1600" dirty="0" err="1">
                <a:solidFill>
                  <a:schemeClr val="tx1">
                    <a:lumMod val="65000"/>
                    <a:lumOff val="35000"/>
                  </a:schemeClr>
                </a:solidFill>
                <a:latin typeface="+mj-lt"/>
              </a:rPr>
              <a:t>Bestilleiro</a:t>
            </a:r>
            <a:r>
              <a:rPr lang="es-AR" sz="1600" dirty="0">
                <a:solidFill>
                  <a:schemeClr val="tx1">
                    <a:lumMod val="65000"/>
                    <a:lumOff val="35000"/>
                  </a:schemeClr>
                </a:solidFill>
                <a:latin typeface="+mj-lt"/>
              </a:rPr>
              <a:t>. </a:t>
            </a: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1162" y="187390"/>
            <a:ext cx="1803326" cy="721330"/>
          </a:xfrm>
          <a:prstGeom prst="rect">
            <a:avLst/>
          </a:prstGeom>
        </p:spPr>
      </p:pic>
      <p:sp>
        <p:nvSpPr>
          <p:cNvPr id="8" name="7 Rectángulo redondeado"/>
          <p:cNvSpPr/>
          <p:nvPr/>
        </p:nvSpPr>
        <p:spPr>
          <a:xfrm>
            <a:off x="1668167" y="1554807"/>
            <a:ext cx="5807666" cy="3744416"/>
          </a:xfrm>
          <a:prstGeom prst="roundRect">
            <a:avLst>
              <a:gd name="adj" fmla="val 7921"/>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10" name="9 Rectángulo"/>
          <p:cNvSpPr/>
          <p:nvPr/>
        </p:nvSpPr>
        <p:spPr>
          <a:xfrm>
            <a:off x="1331144" y="1175548"/>
            <a:ext cx="7057280" cy="5493812"/>
          </a:xfrm>
          <a:prstGeom prst="rect">
            <a:avLst/>
          </a:prstGeom>
        </p:spPr>
        <p:txBody>
          <a:bodyPr wrap="square">
            <a:spAutoFit/>
          </a:bodyPr>
          <a:lstStyle/>
          <a:p>
            <a:pPr algn="just" fontAlgn="auto">
              <a:spcBef>
                <a:spcPts val="0"/>
              </a:spcBef>
              <a:spcAft>
                <a:spcPts val="0"/>
              </a:spcAft>
              <a:defRPr/>
            </a:pPr>
            <a:r>
              <a:rPr lang="es-AR" b="1" dirty="0">
                <a:solidFill>
                  <a:schemeClr val="accent3">
                    <a:lumMod val="50000"/>
                  </a:schemeClr>
                </a:solidFill>
                <a:latin typeface="+mn-lt"/>
              </a:rPr>
              <a:t>ASIGNACION DE FUNCIONES JERÁRQUICAS TRANSITORIAS</a:t>
            </a:r>
            <a:endParaRPr lang="es-ES" b="1" dirty="0">
              <a:solidFill>
                <a:schemeClr val="accent3">
                  <a:lumMod val="50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La certificación del cargo jerárquico se efectuará sobre el cargo de base relevado (titular o provisional) mientras dure dicha función, para ello se debe adjuntar copia del Acto Administrativo por el cual se efectuó la referida asignación.</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El cargo u horas/módulos relevados, si existieran varios bloques, como consecuencia de la asignación de estas funciones, deberán ser informadas mensualmente hasta la finalización de las mismas, consignando a partir de la columna 16 código MJ y luego Disposición Nº…..¨, o Resolución Nº…..¨ y fecha desde.</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En la carga horaria que el Acto Administrativo indica relevo, no debe certificarse como licencia por artículo 115d1. Dicho artículo sólo se utilizará para el cargo u horas/módulos que el docente decida o no pueda trabajar (incompatibilidad horaria y/o funcional).</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b="1" dirty="0">
                <a:solidFill>
                  <a:schemeClr val="tx1">
                    <a:lumMod val="75000"/>
                    <a:lumOff val="25000"/>
                  </a:schemeClr>
                </a:solidFill>
                <a:latin typeface="+mn-lt"/>
                <a:hlinkClick r:id="rId4" action="ppaction://hlinkfile"/>
              </a:rPr>
              <a:t>INASISTENCIAS</a:t>
            </a:r>
            <a:endParaRPr lang="es-ES" sz="1300" b="1"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b="1" dirty="0">
                <a:solidFill>
                  <a:schemeClr val="tx1">
                    <a:lumMod val="75000"/>
                    <a:lumOff val="25000"/>
                  </a:schemeClr>
                </a:solidFill>
                <a:latin typeface="+mn-lt"/>
              </a:rPr>
              <a:t>Deberán cumplimentarse la totalidad de los casilleros previstos a tal fin:</a:t>
            </a:r>
            <a:endParaRPr lang="es-ES" sz="1300" b="1"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Período </a:t>
            </a:r>
            <a:r>
              <a:rPr lang="es-AR" sz="1300" dirty="0" err="1">
                <a:solidFill>
                  <a:schemeClr val="tx1">
                    <a:lumMod val="75000"/>
                    <a:lumOff val="25000"/>
                  </a:schemeClr>
                </a:solidFill>
                <a:latin typeface="+mn-lt"/>
              </a:rPr>
              <a:t>inasistido</a:t>
            </a:r>
            <a:r>
              <a:rPr lang="es-AR" sz="1300" dirty="0">
                <a:solidFill>
                  <a:schemeClr val="tx1">
                    <a:lumMod val="75000"/>
                    <a:lumOff val="25000"/>
                  </a:schemeClr>
                </a:solidFill>
                <a:latin typeface="+mn-lt"/>
              </a:rPr>
              <a:t>: desde / hasta.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 Horas y/o módulos </a:t>
            </a:r>
            <a:r>
              <a:rPr lang="es-AR" sz="1300" dirty="0" err="1">
                <a:solidFill>
                  <a:schemeClr val="tx1">
                    <a:lumMod val="75000"/>
                    <a:lumOff val="25000"/>
                  </a:schemeClr>
                </a:solidFill>
                <a:latin typeface="+mn-lt"/>
              </a:rPr>
              <a:t>inasistidos</a:t>
            </a:r>
            <a:r>
              <a:rPr lang="es-AR" sz="1300" dirty="0">
                <a:solidFill>
                  <a:schemeClr val="tx1">
                    <a:lumMod val="75000"/>
                    <a:lumOff val="25000"/>
                  </a:schemeClr>
                </a:solidFill>
                <a:latin typeface="+mn-lt"/>
              </a:rPr>
              <a:t>: semanales y mensuales.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 Encuadre correspondiente: conforme a lo establecido en el </a:t>
            </a:r>
            <a:r>
              <a:rPr lang="es-AR" sz="1300" dirty="0">
                <a:solidFill>
                  <a:schemeClr val="tx1">
                    <a:lumMod val="75000"/>
                    <a:lumOff val="25000"/>
                  </a:schemeClr>
                </a:solidFill>
                <a:latin typeface="+mn-lt"/>
                <a:hlinkClick r:id="rId5" action="ppaction://hlinkfile"/>
              </a:rPr>
              <a:t>Estatuto del Docente</a:t>
            </a:r>
            <a:r>
              <a:rPr lang="es-AR" sz="1300" dirty="0">
                <a:solidFill>
                  <a:schemeClr val="tx1">
                    <a:lumMod val="75000"/>
                    <a:lumOff val="25000"/>
                  </a:schemeClr>
                </a:solidFill>
                <a:latin typeface="+mn-lt"/>
              </a:rPr>
              <a:t>, y Decretos Reglamentarios, artículos, inciso, apartado, puntual, caso contrarios se considerarán injustificadas.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 En caso de inasistencias no contempladas en el </a:t>
            </a:r>
            <a:r>
              <a:rPr lang="es-AR" sz="1300" dirty="0">
                <a:solidFill>
                  <a:schemeClr val="tx1">
                    <a:lumMod val="75000"/>
                    <a:lumOff val="25000"/>
                  </a:schemeClr>
                </a:solidFill>
                <a:latin typeface="+mn-lt"/>
                <a:hlinkClick r:id="rId6" action="ppaction://hlinkfile"/>
              </a:rPr>
              <a:t>Decreto 688/93</a:t>
            </a:r>
            <a:r>
              <a:rPr lang="es-AR" sz="1300" b="1" dirty="0">
                <a:solidFill>
                  <a:schemeClr val="tx1">
                    <a:lumMod val="75000"/>
                    <a:lumOff val="25000"/>
                  </a:schemeClr>
                </a:solidFill>
                <a:latin typeface="+mn-lt"/>
              </a:rPr>
              <a:t>, </a:t>
            </a:r>
            <a:r>
              <a:rPr lang="es-AR" sz="1300" dirty="0">
                <a:solidFill>
                  <a:schemeClr val="tx1">
                    <a:lumMod val="75000"/>
                    <a:lumOff val="25000"/>
                  </a:schemeClr>
                </a:solidFill>
                <a:latin typeface="+mn-lt"/>
              </a:rPr>
              <a:t>deberá indicarse la norma legal en que se hallan encuadradas.</a:t>
            </a:r>
            <a:endParaRPr lang="es-ES" sz="1300" dirty="0">
              <a:solidFill>
                <a:schemeClr val="tx1">
                  <a:lumMod val="75000"/>
                  <a:lumOff val="25000"/>
                </a:schemeClr>
              </a:solidFill>
              <a:latin typeface="+mn-lt"/>
            </a:endParaRPr>
          </a:p>
        </p:txBody>
      </p:sp>
    </p:spTree>
    <p:extLst>
      <p:ext uri="{BB962C8B-B14F-4D97-AF65-F5344CB8AC3E}">
        <p14:creationId xmlns:p14="http://schemas.microsoft.com/office/powerpoint/2010/main" val="1301849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10" name="9 Rectángulo"/>
          <p:cNvSpPr/>
          <p:nvPr/>
        </p:nvSpPr>
        <p:spPr>
          <a:xfrm>
            <a:off x="1305433" y="1103540"/>
            <a:ext cx="7082991" cy="5493812"/>
          </a:xfrm>
          <a:prstGeom prst="rect">
            <a:avLst/>
          </a:prstGeom>
        </p:spPr>
        <p:txBody>
          <a:bodyPr wrap="square">
            <a:spAutoFit/>
          </a:bodyPr>
          <a:lstStyle/>
          <a:p>
            <a:pPr algn="just" fontAlgn="auto">
              <a:spcBef>
                <a:spcPts val="0"/>
              </a:spcBef>
              <a:spcAft>
                <a:spcPts val="0"/>
              </a:spcAft>
              <a:defRPr/>
            </a:pPr>
            <a:r>
              <a:rPr lang="es-AR" sz="1300" dirty="0">
                <a:solidFill>
                  <a:schemeClr val="tx1">
                    <a:lumMod val="75000"/>
                    <a:lumOff val="25000"/>
                  </a:schemeClr>
                </a:solidFill>
                <a:latin typeface="+mn-lt"/>
              </a:rPr>
              <a:t>- Las licencias que excedan el período (enfermedad extraordinaria, maternidad, licencias sin goce de sueldo por razones particulares, por cargo de mayor jerarquía, gremial, etc.) deberán ser informadas al inicio de las mismas y por el término completo en el que fueran solicitadas o estuvieran otorgadas y en los servicios sucesivos por el período que corresponda. En caso de mediar el reintegro del docente con anterioridad al período solicitado, deberá ser informada la limitación adjuntando copia del pedido de la misma.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Cuando se produzcan inasistencias por accidente de trabajo o enfermedad profesional encuadradas en el artículo 7 de la </a:t>
            </a:r>
            <a:r>
              <a:rPr lang="es-AR" sz="1300" dirty="0">
                <a:solidFill>
                  <a:schemeClr val="tx1">
                    <a:lumMod val="75000"/>
                    <a:lumOff val="25000"/>
                  </a:schemeClr>
                </a:solidFill>
                <a:latin typeface="+mn-lt"/>
                <a:hlinkClick r:id="rId4" action="ppaction://hlinkfile"/>
              </a:rPr>
              <a:t>Ley 24.557</a:t>
            </a:r>
            <a:r>
              <a:rPr lang="es-AR" sz="1300" b="1" dirty="0">
                <a:solidFill>
                  <a:schemeClr val="tx1">
                    <a:lumMod val="75000"/>
                    <a:lumOff val="25000"/>
                  </a:schemeClr>
                </a:solidFill>
                <a:latin typeface="+mn-lt"/>
              </a:rPr>
              <a:t>, </a:t>
            </a:r>
            <a:r>
              <a:rPr lang="es-AR" sz="1300" dirty="0">
                <a:solidFill>
                  <a:schemeClr val="tx1">
                    <a:lumMod val="75000"/>
                    <a:lumOff val="25000"/>
                  </a:schemeClr>
                </a:solidFill>
                <a:latin typeface="+mn-lt"/>
              </a:rPr>
              <a:t>deberá adjuntarse al contralor documentación extendida por ART Provincia y se informará con la sigla ART o </a:t>
            </a:r>
            <a:r>
              <a:rPr lang="es-AR" sz="1300" dirty="0">
                <a:solidFill>
                  <a:schemeClr val="tx1">
                    <a:lumMod val="75000"/>
                    <a:lumOff val="25000"/>
                  </a:schemeClr>
                </a:solidFill>
                <a:latin typeface="+mn-lt"/>
                <a:hlinkClick r:id="rId4" action="ppaction://hlinkfile"/>
              </a:rPr>
              <a:t>Ley 24.557</a:t>
            </a:r>
            <a:r>
              <a:rPr lang="es-AR" sz="1300" dirty="0">
                <a:solidFill>
                  <a:schemeClr val="tx1">
                    <a:lumMod val="75000"/>
                    <a:lumOff val="25000"/>
                  </a:schemeClr>
                </a:solidFill>
                <a:latin typeface="+mn-lt"/>
              </a:rPr>
              <a:t>.</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600" b="1" dirty="0">
                <a:solidFill>
                  <a:schemeClr val="accent3">
                    <a:lumMod val="50000"/>
                  </a:schemeClr>
                </a:solidFill>
                <a:latin typeface="+mn-lt"/>
              </a:rPr>
              <a:t> </a:t>
            </a:r>
            <a:r>
              <a:rPr lang="es-AR" sz="1600" b="1" u="sng" dirty="0">
                <a:solidFill>
                  <a:schemeClr val="accent3">
                    <a:lumMod val="50000"/>
                  </a:schemeClr>
                </a:solidFill>
                <a:latin typeface="+mn-lt"/>
              </a:rPr>
              <a:t>LICENCIAS</a:t>
            </a:r>
            <a:endParaRPr lang="es-ES" sz="1600" b="1" dirty="0">
              <a:solidFill>
                <a:schemeClr val="accent3">
                  <a:lumMod val="50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El docente que solicite licencia deberá elevar el formulario para su uso y cumplir con los recaudos reglamentarios establecidos indicando lo siguientes: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Distrito.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Unidad Educativa.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Cargo, año/sección/turno.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Carga horaria en horas, turno.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Carga horaria en módulos, modalidad/espacio curricular/año/sección/turno.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Carácter de revista.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Documentación que pruebe fehacientemente el motivo invocado.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No se dará trámite a ninguna solicitud de licencia que no se ajuste a las normas vigentes. Las ausencias originadas por el art. 115 o art. 114 I del </a:t>
            </a:r>
            <a:r>
              <a:rPr lang="es-AR" sz="1300" dirty="0">
                <a:solidFill>
                  <a:schemeClr val="tx1">
                    <a:lumMod val="75000"/>
                    <a:lumOff val="25000"/>
                  </a:schemeClr>
                </a:solidFill>
                <a:latin typeface="+mn-lt"/>
                <a:hlinkClick r:id="rId5" action="ppaction://hlinkfile"/>
              </a:rPr>
              <a:t>Estatuto del Docente </a:t>
            </a:r>
            <a:r>
              <a:rPr lang="es-AR" sz="1300" dirty="0">
                <a:solidFill>
                  <a:schemeClr val="tx1">
                    <a:lumMod val="75000"/>
                    <a:lumOff val="25000"/>
                  </a:schemeClr>
                </a:solidFill>
                <a:latin typeface="+mn-lt"/>
              </a:rPr>
              <a:t>y sus Reglamentarios, deberán consignarse detallando inciso y puntual correspondiente y no podrán justificarse sin que medie Acto Administrativo que las conceda.</a:t>
            </a:r>
            <a:endParaRPr lang="es-ES" sz="1300" dirty="0">
              <a:solidFill>
                <a:schemeClr val="tx1">
                  <a:lumMod val="75000"/>
                  <a:lumOff val="25000"/>
                </a:schemeClr>
              </a:solidFill>
              <a:latin typeface="+mn-lt"/>
            </a:endParaRPr>
          </a:p>
        </p:txBody>
      </p:sp>
    </p:spTree>
    <p:extLst>
      <p:ext uri="{BB962C8B-B14F-4D97-AF65-F5344CB8AC3E}">
        <p14:creationId xmlns:p14="http://schemas.microsoft.com/office/powerpoint/2010/main" val="3183131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7" name="6 Rectángulo"/>
          <p:cNvSpPr/>
          <p:nvPr/>
        </p:nvSpPr>
        <p:spPr>
          <a:xfrm>
            <a:off x="1305756" y="1375603"/>
            <a:ext cx="7010660" cy="5293757"/>
          </a:xfrm>
          <a:prstGeom prst="rect">
            <a:avLst/>
          </a:prstGeom>
        </p:spPr>
        <p:txBody>
          <a:bodyPr wrap="square">
            <a:spAutoFit/>
          </a:bodyPr>
          <a:lstStyle/>
          <a:p>
            <a:pPr algn="just" fontAlgn="auto">
              <a:spcBef>
                <a:spcPts val="0"/>
              </a:spcBef>
              <a:spcAft>
                <a:spcPts val="0"/>
              </a:spcAft>
              <a:defRPr/>
            </a:pPr>
            <a:r>
              <a:rPr lang="es-AR" sz="1300" dirty="0">
                <a:solidFill>
                  <a:schemeClr val="tx1">
                    <a:lumMod val="75000"/>
                    <a:lumOff val="25000"/>
                  </a:schemeClr>
                </a:solidFill>
                <a:latin typeface="+mn-lt"/>
              </a:rPr>
              <a:t>Toda elevación de solicitud de licencia deberá ajustarse a lo establecido en el art. 117 del </a:t>
            </a:r>
            <a:r>
              <a:rPr lang="es-AR" sz="1300" dirty="0">
                <a:solidFill>
                  <a:schemeClr val="tx1">
                    <a:lumMod val="75000"/>
                    <a:lumOff val="25000"/>
                  </a:schemeClr>
                </a:solidFill>
                <a:latin typeface="+mn-lt"/>
                <a:hlinkClick r:id="rId4" action="ppaction://hlinkfile"/>
              </a:rPr>
              <a:t>Estatuto del Docente</a:t>
            </a:r>
            <a:r>
              <a:rPr lang="es-AR" sz="1300" dirty="0">
                <a:solidFill>
                  <a:schemeClr val="tx1">
                    <a:lumMod val="75000"/>
                    <a:lumOff val="25000"/>
                  </a:schemeClr>
                </a:solidFill>
                <a:latin typeface="+mn-lt"/>
              </a:rPr>
              <a:t>. La documentación elevada debe corresponder a originales o fotocopias debidamente autenticada.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Las licencias por art. 115 C implican descuentos de haberes. Para evitar la retención de sueldos debe indicar la Resolución Ministerial que permite que </a:t>
            </a:r>
            <a:r>
              <a:rPr lang="es-AR" sz="1300" dirty="0" err="1">
                <a:solidFill>
                  <a:schemeClr val="tx1">
                    <a:lumMod val="75000"/>
                    <a:lumOff val="25000"/>
                  </a:schemeClr>
                </a:solidFill>
                <a:latin typeface="+mn-lt"/>
              </a:rPr>
              <a:t>inasistan</a:t>
            </a:r>
            <a:r>
              <a:rPr lang="es-AR" sz="1300" dirty="0">
                <a:solidFill>
                  <a:schemeClr val="tx1">
                    <a:lumMod val="75000"/>
                    <a:lumOff val="25000"/>
                  </a:schemeClr>
                </a:solidFill>
                <a:latin typeface="+mn-lt"/>
              </a:rPr>
              <a:t> por dicho artículo (de ser posible agregar copia de la misma, caso contrario consignar Resol. Nº., día, mes y año en que fue dictado).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600" b="1" u="sng" dirty="0">
                <a:solidFill>
                  <a:schemeClr val="accent3">
                    <a:lumMod val="50000"/>
                  </a:schemeClr>
                </a:solidFill>
                <a:latin typeface="+mn-lt"/>
              </a:rPr>
              <a:t>DISPONIBILIDAD</a:t>
            </a:r>
            <a:endParaRPr lang="es-ES" sz="1600" b="1" dirty="0">
              <a:solidFill>
                <a:schemeClr val="accent3">
                  <a:lumMod val="50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Es un derecho que alcanza al docente que revista con carácter titular o titular interino. Deberá ser informado con el código de cambio correspondiente (DI) y fecha. Esta situación se seguirá informando en la planilla hasta tanto no se produzca su reubicación; por el término máximo de cinco años. El cese correspondiente será consignado cuando se reciba el Acto Administrativo respectivo.</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Al momento de producirse la reubicación transitoria o definitiva, deberá certificarse el movimiento correspondiente (código RD), fecha y demás datos requeridos en la parte central de la planilla, junto con la documentación que avale dicha reubicación.</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r>
              <a:rPr lang="es-AR" sz="1300" u="sng" dirty="0">
                <a:solidFill>
                  <a:schemeClr val="tx1">
                    <a:lumMod val="75000"/>
                    <a:lumOff val="25000"/>
                  </a:schemeClr>
                </a:solidFill>
                <a:latin typeface="+mn-lt"/>
                <a:hlinkClick r:id="rId5" action="ppaction://hlinkfile"/>
              </a:rPr>
              <a:t>ADICIONALES</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La planilla adicional sólo se elevará con la certificación de servicios mensual.</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Se elevarán solamente a rectificaciones u omisiones del establecimiento, indicando textualmente el motivo de la remisión.</a:t>
            </a:r>
            <a:endParaRPr lang="es-ES" sz="1300" dirty="0">
              <a:solidFill>
                <a:schemeClr val="tx1">
                  <a:lumMod val="75000"/>
                  <a:lumOff val="25000"/>
                </a:schemeClr>
              </a:solidFill>
              <a:latin typeface="+mn-lt"/>
            </a:endParaRPr>
          </a:p>
        </p:txBody>
      </p:sp>
    </p:spTree>
    <p:extLst>
      <p:ext uri="{BB962C8B-B14F-4D97-AF65-F5344CB8AC3E}">
        <p14:creationId xmlns:p14="http://schemas.microsoft.com/office/powerpoint/2010/main" val="1916636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6" name="5 Rectángulo"/>
          <p:cNvSpPr/>
          <p:nvPr/>
        </p:nvSpPr>
        <p:spPr>
          <a:xfrm>
            <a:off x="1305756" y="1628800"/>
            <a:ext cx="7010660" cy="3093154"/>
          </a:xfrm>
          <a:prstGeom prst="rect">
            <a:avLst/>
          </a:prstGeom>
        </p:spPr>
        <p:txBody>
          <a:bodyPr wrap="square" anchor="ctr">
            <a:spAutoFit/>
          </a:bodyPr>
          <a:lstStyle/>
          <a:p>
            <a:pPr algn="just" fontAlgn="auto">
              <a:spcBef>
                <a:spcPts val="0"/>
              </a:spcBef>
              <a:spcAft>
                <a:spcPts val="0"/>
              </a:spcAft>
              <a:defRPr/>
            </a:pPr>
            <a:r>
              <a:rPr lang="es-AR" sz="1300" dirty="0">
                <a:solidFill>
                  <a:schemeClr val="tx1">
                    <a:lumMod val="75000"/>
                    <a:lumOff val="25000"/>
                  </a:schemeClr>
                </a:solidFill>
                <a:latin typeface="+mn-lt"/>
              </a:rPr>
              <a:t>Se deberá tener en cuenta que la no percepción de haberes no es causal automática para la remisión de un adicional. La situación se planteará al Departamento de Contralor Docente correspondiente a efectos de verificar los motivos de la falta de percepción de haberes, luego si amerita se enviará el correspondiente adicional.</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De ser necesario en las planillas adicionales se enviará la documentación que avale el cambio en la certificación de los servicios (Ej.: cambio de artículo de licencia, falta de envío de la designación de la Secretaría de Asuntos Docentes, etc.).</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b="1" u="sng" dirty="0">
                <a:solidFill>
                  <a:schemeClr val="tx1">
                    <a:lumMod val="75000"/>
                    <a:lumOff val="25000"/>
                  </a:schemeClr>
                </a:solidFill>
                <a:latin typeface="+mn-lt"/>
              </a:rPr>
              <a:t>OBSERVACIONES:</a:t>
            </a:r>
            <a:r>
              <a:rPr lang="es-AR" sz="1300" dirty="0">
                <a:solidFill>
                  <a:schemeClr val="tx1">
                    <a:lumMod val="75000"/>
                    <a:lumOff val="25000"/>
                  </a:schemeClr>
                </a:solidFill>
                <a:latin typeface="+mn-lt"/>
              </a:rPr>
              <a:t> Se adjunta anexo con planillas de prestación de servicios (Contralor), a fin de una mejor visualización de la guía descripta.</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algn="just"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p:txBody>
      </p:sp>
      <p:sp>
        <p:nvSpPr>
          <p:cNvPr id="7" name="6 Rectángulo"/>
          <p:cNvSpPr/>
          <p:nvPr/>
        </p:nvSpPr>
        <p:spPr>
          <a:xfrm>
            <a:off x="3816424" y="4365104"/>
            <a:ext cx="4572000" cy="1169551"/>
          </a:xfrm>
          <a:prstGeom prst="rect">
            <a:avLst/>
          </a:prstGeom>
        </p:spPr>
        <p:txBody>
          <a:bodyPr>
            <a:spAutoFit/>
          </a:bodyPr>
          <a:lstStyle/>
          <a:p>
            <a:pPr algn="r" fontAlgn="auto">
              <a:spcBef>
                <a:spcPts val="0"/>
              </a:spcBef>
              <a:spcAft>
                <a:spcPts val="0"/>
              </a:spcAft>
              <a:defRPr/>
            </a:pPr>
            <a:r>
              <a:rPr lang="es-AR" sz="1400" b="1" dirty="0" smtClean="0">
                <a:solidFill>
                  <a:schemeClr val="accent3">
                    <a:lumMod val="50000"/>
                  </a:schemeClr>
                </a:solidFill>
              </a:rPr>
              <a:t>LA </a:t>
            </a:r>
            <a:r>
              <a:rPr lang="es-AR" sz="1400" b="1" dirty="0">
                <a:solidFill>
                  <a:schemeClr val="accent3">
                    <a:lumMod val="50000"/>
                  </a:schemeClr>
                </a:solidFill>
              </a:rPr>
              <a:t>PLATA, 10 DE JUNIO DE 2011</a:t>
            </a:r>
            <a:endParaRPr lang="es-ES" sz="1400" dirty="0">
              <a:solidFill>
                <a:schemeClr val="accent3">
                  <a:lumMod val="50000"/>
                </a:schemeClr>
              </a:solidFill>
            </a:endParaRPr>
          </a:p>
          <a:p>
            <a:pPr algn="r" fontAlgn="auto">
              <a:spcBef>
                <a:spcPts val="0"/>
              </a:spcBef>
              <a:spcAft>
                <a:spcPts val="0"/>
              </a:spcAft>
              <a:defRPr/>
            </a:pPr>
            <a:r>
              <a:rPr lang="es-AR" sz="1400" b="1" dirty="0">
                <a:solidFill>
                  <a:schemeClr val="accent3">
                    <a:lumMod val="50000"/>
                  </a:schemeClr>
                </a:solidFill>
              </a:rPr>
              <a:t> </a:t>
            </a:r>
            <a:endParaRPr lang="es-ES" sz="1400" dirty="0">
              <a:solidFill>
                <a:schemeClr val="accent3">
                  <a:lumMod val="50000"/>
                </a:schemeClr>
              </a:solidFill>
            </a:endParaRPr>
          </a:p>
          <a:p>
            <a:pPr algn="r" fontAlgn="auto">
              <a:spcBef>
                <a:spcPts val="0"/>
              </a:spcBef>
              <a:spcAft>
                <a:spcPts val="0"/>
              </a:spcAft>
              <a:defRPr/>
            </a:pPr>
            <a:r>
              <a:rPr lang="es-AR" sz="1400" b="1" dirty="0">
                <a:solidFill>
                  <a:schemeClr val="accent3">
                    <a:lumMod val="50000"/>
                  </a:schemeClr>
                </a:solidFill>
              </a:rPr>
              <a:t>SUBDIRECCION DE REGIMEN DOCENTE.</a:t>
            </a:r>
            <a:endParaRPr lang="es-ES" sz="1400" dirty="0">
              <a:solidFill>
                <a:schemeClr val="accent3">
                  <a:lumMod val="50000"/>
                </a:schemeClr>
              </a:solidFill>
            </a:endParaRPr>
          </a:p>
          <a:p>
            <a:pPr algn="r" fontAlgn="auto">
              <a:spcBef>
                <a:spcPts val="0"/>
              </a:spcBef>
              <a:spcAft>
                <a:spcPts val="0"/>
              </a:spcAft>
              <a:defRPr/>
            </a:pPr>
            <a:r>
              <a:rPr lang="es-AR" sz="1400" b="1" dirty="0">
                <a:solidFill>
                  <a:schemeClr val="accent3">
                    <a:lumMod val="50000"/>
                  </a:schemeClr>
                </a:solidFill>
              </a:rPr>
              <a:t>DIRECCION DE PERSONAL.</a:t>
            </a:r>
            <a:endParaRPr lang="es-ES" sz="1400" dirty="0">
              <a:solidFill>
                <a:schemeClr val="accent3">
                  <a:lumMod val="50000"/>
                </a:schemeClr>
              </a:solidFill>
            </a:endParaRPr>
          </a:p>
          <a:p>
            <a:pPr algn="r" fontAlgn="auto">
              <a:spcBef>
                <a:spcPts val="0"/>
              </a:spcBef>
              <a:spcAft>
                <a:spcPts val="0"/>
              </a:spcAft>
              <a:defRPr/>
            </a:pPr>
            <a:r>
              <a:rPr lang="es-AR" sz="1400" b="1" dirty="0">
                <a:solidFill>
                  <a:schemeClr val="accent3">
                    <a:lumMod val="50000"/>
                  </a:schemeClr>
                </a:solidFill>
              </a:rPr>
              <a:t>DIRECCION PROVINCIAL DE RECURSOS HUMANOS.</a:t>
            </a:r>
            <a:endParaRPr lang="es-ES" sz="1400" dirty="0">
              <a:solidFill>
                <a:schemeClr val="accent3">
                  <a:lumMod val="50000"/>
                </a:schemeClr>
              </a:solidFill>
            </a:endParaRPr>
          </a:p>
        </p:txBody>
      </p:sp>
    </p:spTree>
    <p:extLst>
      <p:ext uri="{BB962C8B-B14F-4D97-AF65-F5344CB8AC3E}">
        <p14:creationId xmlns:p14="http://schemas.microsoft.com/office/powerpoint/2010/main" val="537545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Rectángulo"/>
          <p:cNvSpPr>
            <a:spLocks noChangeArrowheads="1"/>
          </p:cNvSpPr>
          <p:nvPr/>
        </p:nvSpPr>
        <p:spPr bwMode="auto">
          <a:xfrm>
            <a:off x="647700" y="1848966"/>
            <a:ext cx="78486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s-AR" sz="1600" b="1" dirty="0">
                <a:solidFill>
                  <a:schemeClr val="tx1">
                    <a:lumMod val="65000"/>
                    <a:lumOff val="35000"/>
                  </a:schemeClr>
                </a:solidFill>
                <a:latin typeface="+mn-lt"/>
              </a:rPr>
              <a:t>SUBDIRECTORA DE REGIMEN DOCENTE</a:t>
            </a:r>
          </a:p>
          <a:p>
            <a:pPr algn="ctr">
              <a:defRPr/>
            </a:pPr>
            <a:r>
              <a:rPr lang="es-AR" sz="1600" dirty="0">
                <a:solidFill>
                  <a:schemeClr val="tx1">
                    <a:lumMod val="65000"/>
                    <a:lumOff val="35000"/>
                  </a:schemeClr>
                </a:solidFill>
                <a:latin typeface="+mn-lt"/>
              </a:rPr>
              <a:t>Mónica E. </a:t>
            </a:r>
            <a:r>
              <a:rPr lang="es-AR" sz="1600" dirty="0" err="1">
                <a:solidFill>
                  <a:schemeClr val="tx1">
                    <a:lumMod val="65000"/>
                    <a:lumOff val="35000"/>
                  </a:schemeClr>
                </a:solidFill>
                <a:latin typeface="+mn-lt"/>
              </a:rPr>
              <a:t>Patané</a:t>
            </a:r>
            <a:endParaRPr lang="es-AR" sz="1600" dirty="0">
              <a:solidFill>
                <a:schemeClr val="tx1">
                  <a:lumMod val="65000"/>
                  <a:lumOff val="35000"/>
                </a:schemeClr>
              </a:solidFill>
              <a:latin typeface="+mn-lt"/>
            </a:endParaRPr>
          </a:p>
          <a:p>
            <a:pPr algn="ctr">
              <a:defRPr/>
            </a:pPr>
            <a:r>
              <a:rPr lang="es-AR" sz="1600" dirty="0">
                <a:solidFill>
                  <a:schemeClr val="tx1">
                    <a:lumMod val="65000"/>
                    <a:lumOff val="35000"/>
                  </a:schemeClr>
                </a:solidFill>
                <a:latin typeface="+mn-lt"/>
              </a:rPr>
              <a:t>  </a:t>
            </a:r>
          </a:p>
          <a:p>
            <a:pPr algn="ctr">
              <a:defRPr/>
            </a:pPr>
            <a:r>
              <a:rPr lang="es-AR" sz="1600" b="1" dirty="0">
                <a:solidFill>
                  <a:schemeClr val="tx1">
                    <a:lumMod val="65000"/>
                    <a:lumOff val="35000"/>
                  </a:schemeClr>
                </a:solidFill>
                <a:latin typeface="+mn-lt"/>
              </a:rPr>
              <a:t> </a:t>
            </a:r>
            <a:endParaRPr lang="es-AR" sz="1600" dirty="0">
              <a:solidFill>
                <a:schemeClr val="tx1">
                  <a:lumMod val="65000"/>
                  <a:lumOff val="35000"/>
                </a:schemeClr>
              </a:solidFill>
              <a:latin typeface="+mn-lt"/>
            </a:endParaRPr>
          </a:p>
          <a:p>
            <a:pPr algn="ctr">
              <a:defRPr/>
            </a:pPr>
            <a:r>
              <a:rPr lang="es-AR" sz="1600" b="1" dirty="0">
                <a:solidFill>
                  <a:schemeClr val="tx1">
                    <a:lumMod val="65000"/>
                    <a:lumOff val="35000"/>
                  </a:schemeClr>
                </a:solidFill>
                <a:latin typeface="+mn-lt"/>
              </a:rPr>
              <a:t> </a:t>
            </a:r>
            <a:r>
              <a:rPr lang="es-AR" sz="1600" dirty="0">
                <a:solidFill>
                  <a:schemeClr val="tx1">
                    <a:lumMod val="65000"/>
                    <a:lumOff val="35000"/>
                  </a:schemeClr>
                </a:solidFill>
                <a:latin typeface="+mn-lt"/>
              </a:rPr>
              <a:t> </a:t>
            </a:r>
          </a:p>
          <a:p>
            <a:pPr algn="ctr">
              <a:defRPr/>
            </a:pPr>
            <a:r>
              <a:rPr lang="es-AR" sz="1600" b="1" dirty="0">
                <a:solidFill>
                  <a:schemeClr val="tx1">
                    <a:lumMod val="65000"/>
                    <a:lumOff val="35000"/>
                  </a:schemeClr>
                </a:solidFill>
                <a:latin typeface="+mn-lt"/>
              </a:rPr>
              <a:t> ASISTENTES DEL AREA</a:t>
            </a:r>
          </a:p>
          <a:p>
            <a:pPr algn="ctr">
              <a:defRPr/>
            </a:pPr>
            <a:endParaRPr lang="es-AR" sz="1600" dirty="0">
              <a:solidFill>
                <a:schemeClr val="tx1">
                  <a:lumMod val="65000"/>
                  <a:lumOff val="35000"/>
                </a:schemeClr>
              </a:solidFill>
              <a:latin typeface="+mn-lt"/>
            </a:endParaRPr>
          </a:p>
          <a:p>
            <a:pPr algn="ctr">
              <a:lnSpc>
                <a:spcPts val="1920"/>
              </a:lnSpc>
              <a:defRPr/>
            </a:pPr>
            <a:r>
              <a:rPr lang="es-AR" sz="1600" dirty="0">
                <a:solidFill>
                  <a:schemeClr val="tx1">
                    <a:lumMod val="65000"/>
                    <a:lumOff val="35000"/>
                  </a:schemeClr>
                </a:solidFill>
                <a:latin typeface="+mn-lt"/>
              </a:rPr>
              <a:t>Ana María </a:t>
            </a:r>
            <a:r>
              <a:rPr lang="es-AR" sz="1600" dirty="0" err="1">
                <a:solidFill>
                  <a:schemeClr val="tx1">
                    <a:lumMod val="65000"/>
                    <a:lumOff val="35000"/>
                  </a:schemeClr>
                </a:solidFill>
                <a:latin typeface="+mn-lt"/>
              </a:rPr>
              <a:t>Carmiglio</a:t>
            </a:r>
            <a:endParaRPr lang="es-AR" sz="1600" dirty="0">
              <a:solidFill>
                <a:schemeClr val="tx1">
                  <a:lumMod val="65000"/>
                  <a:lumOff val="35000"/>
                </a:schemeClr>
              </a:solidFill>
              <a:latin typeface="+mn-lt"/>
            </a:endParaRPr>
          </a:p>
          <a:p>
            <a:pPr algn="ctr">
              <a:lnSpc>
                <a:spcPts val="1920"/>
              </a:lnSpc>
              <a:defRPr/>
            </a:pPr>
            <a:r>
              <a:rPr lang="es-AR" sz="1600" dirty="0">
                <a:solidFill>
                  <a:schemeClr val="tx1">
                    <a:lumMod val="65000"/>
                    <a:lumOff val="35000"/>
                  </a:schemeClr>
                </a:solidFill>
                <a:latin typeface="+mn-lt"/>
              </a:rPr>
              <a:t>María Cristina Degollada</a:t>
            </a:r>
          </a:p>
          <a:p>
            <a:pPr algn="ctr">
              <a:lnSpc>
                <a:spcPts val="1920"/>
              </a:lnSpc>
              <a:defRPr/>
            </a:pPr>
            <a:r>
              <a:rPr lang="es-AR" sz="1600" b="1" dirty="0">
                <a:solidFill>
                  <a:schemeClr val="tx1">
                    <a:lumMod val="65000"/>
                    <a:lumOff val="35000"/>
                  </a:schemeClr>
                </a:solidFill>
                <a:latin typeface="+mn-lt"/>
              </a:rPr>
              <a:t> </a:t>
            </a:r>
            <a:r>
              <a:rPr lang="es-AR" sz="1600" dirty="0" err="1">
                <a:solidFill>
                  <a:schemeClr val="tx1">
                    <a:lumMod val="65000"/>
                    <a:lumOff val="35000"/>
                  </a:schemeClr>
                </a:solidFill>
                <a:latin typeface="+mn-lt"/>
              </a:rPr>
              <a:t>Analía</a:t>
            </a:r>
            <a:r>
              <a:rPr lang="es-AR" sz="1600" dirty="0">
                <a:solidFill>
                  <a:schemeClr val="tx1">
                    <a:lumMod val="65000"/>
                    <a:lumOff val="35000"/>
                  </a:schemeClr>
                </a:solidFill>
                <a:latin typeface="+mn-lt"/>
              </a:rPr>
              <a:t> Liliana Sánchez</a:t>
            </a:r>
          </a:p>
          <a:p>
            <a:pPr algn="ctr">
              <a:lnSpc>
                <a:spcPts val="1920"/>
              </a:lnSpc>
              <a:defRPr/>
            </a:pPr>
            <a:r>
              <a:rPr lang="es-AR" sz="1600" dirty="0">
                <a:solidFill>
                  <a:schemeClr val="tx1">
                    <a:lumMod val="65000"/>
                    <a:lumOff val="35000"/>
                  </a:schemeClr>
                </a:solidFill>
                <a:latin typeface="+mn-lt"/>
              </a:rPr>
              <a:t>Marisa E. Tabares</a:t>
            </a:r>
          </a:p>
          <a:p>
            <a:pPr algn="ctr">
              <a:lnSpc>
                <a:spcPts val="1920"/>
              </a:lnSpc>
              <a:defRPr/>
            </a:pPr>
            <a:r>
              <a:rPr lang="es-AR" sz="1600" dirty="0">
                <a:solidFill>
                  <a:schemeClr val="tx1">
                    <a:lumMod val="65000"/>
                    <a:lumOff val="35000"/>
                  </a:schemeClr>
                </a:solidFill>
                <a:latin typeface="+mn-lt"/>
              </a:rPr>
              <a:t>María Fernanda </a:t>
            </a:r>
            <a:r>
              <a:rPr lang="es-AR" sz="1600" dirty="0" err="1">
                <a:solidFill>
                  <a:schemeClr val="tx1">
                    <a:lumMod val="65000"/>
                    <a:lumOff val="35000"/>
                  </a:schemeClr>
                </a:solidFill>
                <a:latin typeface="+mn-lt"/>
              </a:rPr>
              <a:t>Tombesi</a:t>
            </a:r>
            <a:endParaRPr lang="es-AR" sz="1600" dirty="0">
              <a:solidFill>
                <a:schemeClr val="tx1">
                  <a:lumMod val="65000"/>
                  <a:lumOff val="35000"/>
                </a:schemeClr>
              </a:solidFill>
              <a:latin typeface="+mn-lt"/>
            </a:endParaRPr>
          </a:p>
          <a:p>
            <a:pPr algn="ctr">
              <a:lnSpc>
                <a:spcPts val="1920"/>
              </a:lnSpc>
              <a:defRPr/>
            </a:pPr>
            <a:r>
              <a:rPr lang="es-AR" sz="1600" dirty="0">
                <a:solidFill>
                  <a:schemeClr val="tx1">
                    <a:lumMod val="65000"/>
                    <a:lumOff val="35000"/>
                  </a:schemeClr>
                </a:solidFill>
                <a:latin typeface="+mn-lt"/>
              </a:rPr>
              <a:t>Gabriel San </a:t>
            </a:r>
            <a:r>
              <a:rPr lang="es-AR" sz="1600" dirty="0" err="1">
                <a:solidFill>
                  <a:schemeClr val="tx1">
                    <a:lumMod val="65000"/>
                    <a:lumOff val="35000"/>
                  </a:schemeClr>
                </a:solidFill>
                <a:latin typeface="+mn-lt"/>
              </a:rPr>
              <a:t>Millan</a:t>
            </a:r>
            <a:endParaRPr lang="es-AR" sz="1600" dirty="0">
              <a:solidFill>
                <a:schemeClr val="tx1">
                  <a:lumMod val="65000"/>
                  <a:lumOff val="35000"/>
                </a:schemeClr>
              </a:solidFill>
              <a:latin typeface="+mn-lt"/>
            </a:endParaRPr>
          </a:p>
          <a:p>
            <a:pPr algn="ctr">
              <a:defRPr/>
            </a:pPr>
            <a:endParaRPr lang="es-AR" sz="1600" dirty="0">
              <a:solidFill>
                <a:schemeClr val="tx1">
                  <a:lumMod val="65000"/>
                  <a:lumOff val="35000"/>
                </a:schemeClr>
              </a:solidFill>
              <a:latin typeface="+mn-lt"/>
            </a:endParaRPr>
          </a:p>
        </p:txBody>
      </p:sp>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1162" y="187390"/>
            <a:ext cx="1803326" cy="721330"/>
          </a:xfrm>
          <a:prstGeom prst="rect">
            <a:avLst/>
          </a:prstGeom>
        </p:spPr>
      </p:pic>
      <p:sp>
        <p:nvSpPr>
          <p:cNvPr id="7" name="6 Rectángulo redondeado"/>
          <p:cNvSpPr/>
          <p:nvPr/>
        </p:nvSpPr>
        <p:spPr>
          <a:xfrm>
            <a:off x="1668167" y="1554807"/>
            <a:ext cx="5807666" cy="3744416"/>
          </a:xfrm>
          <a:prstGeom prst="roundRect">
            <a:avLst>
              <a:gd name="adj" fmla="val 7921"/>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CuadroTexto"/>
          <p:cNvSpPr txBox="1"/>
          <p:nvPr/>
        </p:nvSpPr>
        <p:spPr>
          <a:xfrm>
            <a:off x="3995936" y="1124744"/>
            <a:ext cx="4751567" cy="1200329"/>
          </a:xfrm>
          <a:prstGeom prst="rect">
            <a:avLst/>
          </a:prstGeom>
          <a:noFill/>
        </p:spPr>
        <p:txBody>
          <a:bodyPr wrap="square">
            <a:spAutoFit/>
          </a:bodyPr>
          <a:lstStyle/>
          <a:p>
            <a:pPr fontAlgn="auto">
              <a:spcBef>
                <a:spcPts val="0"/>
              </a:spcBef>
              <a:spcAft>
                <a:spcPts val="600"/>
              </a:spcAft>
              <a:defRPr/>
            </a:pPr>
            <a:r>
              <a:rPr lang="es-AR" sz="2400" b="1" dirty="0" smtClean="0">
                <a:solidFill>
                  <a:schemeClr val="accent3">
                    <a:lumMod val="75000"/>
                  </a:schemeClr>
                </a:solidFill>
                <a:latin typeface="+mj-lt"/>
              </a:rPr>
              <a:t>:: INSTRUCTIVO </a:t>
            </a:r>
            <a:r>
              <a:rPr lang="es-AR" sz="2400" b="1" dirty="0">
                <a:solidFill>
                  <a:schemeClr val="accent3">
                    <a:lumMod val="75000"/>
                  </a:schemeClr>
                </a:solidFill>
                <a:latin typeface="+mj-lt"/>
              </a:rPr>
              <a:t>PARA LA CERTIFICACIÓN </a:t>
            </a:r>
            <a:r>
              <a:rPr lang="es-AR" sz="2400" b="1" dirty="0" smtClean="0">
                <a:solidFill>
                  <a:schemeClr val="accent3">
                    <a:lumMod val="75000"/>
                  </a:schemeClr>
                </a:solidFill>
                <a:latin typeface="+mj-lt"/>
              </a:rPr>
              <a:t>DE </a:t>
            </a:r>
            <a:r>
              <a:rPr lang="es-AR" sz="2400" b="1" dirty="0">
                <a:solidFill>
                  <a:schemeClr val="accent3">
                    <a:lumMod val="75000"/>
                  </a:schemeClr>
                </a:solidFill>
                <a:latin typeface="+mj-lt"/>
              </a:rPr>
              <a:t>PRESTACIÓN </a:t>
            </a:r>
            <a:r>
              <a:rPr lang="es-AR" sz="2400" b="1" dirty="0" smtClean="0">
                <a:solidFill>
                  <a:schemeClr val="accent3">
                    <a:lumMod val="75000"/>
                  </a:schemeClr>
                </a:solidFill>
                <a:latin typeface="+mj-lt"/>
              </a:rPr>
              <a:t/>
            </a:r>
            <a:br>
              <a:rPr lang="es-AR" sz="2400" b="1" dirty="0" smtClean="0">
                <a:solidFill>
                  <a:schemeClr val="accent3">
                    <a:lumMod val="75000"/>
                  </a:schemeClr>
                </a:solidFill>
                <a:latin typeface="+mj-lt"/>
              </a:rPr>
            </a:br>
            <a:r>
              <a:rPr lang="es-AR" sz="2400" b="1" dirty="0" smtClean="0">
                <a:solidFill>
                  <a:schemeClr val="accent3">
                    <a:lumMod val="75000"/>
                  </a:schemeClr>
                </a:solidFill>
                <a:latin typeface="+mj-lt"/>
              </a:rPr>
              <a:t>DE </a:t>
            </a:r>
            <a:r>
              <a:rPr lang="es-AR" sz="2400" b="1" dirty="0">
                <a:solidFill>
                  <a:schemeClr val="accent3">
                    <a:lumMod val="75000"/>
                  </a:schemeClr>
                </a:solidFill>
                <a:latin typeface="+mj-lt"/>
              </a:rPr>
              <a:t>SERVICIOS DOCENTES</a:t>
            </a:r>
          </a:p>
        </p:txBody>
      </p:sp>
      <p:sp>
        <p:nvSpPr>
          <p:cNvPr id="5" name="4 CuadroTexto"/>
          <p:cNvSpPr txBox="1"/>
          <p:nvPr/>
        </p:nvSpPr>
        <p:spPr>
          <a:xfrm>
            <a:off x="3995738" y="2253065"/>
            <a:ext cx="4648200" cy="1384300"/>
          </a:xfrm>
          <a:custGeom>
            <a:avLst/>
            <a:gdLst>
              <a:gd name="connsiteX0" fmla="*/ 0 w 7439025"/>
              <a:gd name="connsiteY0" fmla="*/ 0 h 3816429"/>
              <a:gd name="connsiteX1" fmla="*/ 7439025 w 7439025"/>
              <a:gd name="connsiteY1" fmla="*/ 0 h 3816429"/>
              <a:gd name="connsiteX2" fmla="*/ 7439025 w 7439025"/>
              <a:gd name="connsiteY2" fmla="*/ 3816429 h 3816429"/>
              <a:gd name="connsiteX3" fmla="*/ 0 w 7439025"/>
              <a:gd name="connsiteY3" fmla="*/ 3816429 h 3816429"/>
              <a:gd name="connsiteX4" fmla="*/ 0 w 7439025"/>
              <a:gd name="connsiteY4" fmla="*/ 0 h 38164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39025" h="3816429">
                <a:moveTo>
                  <a:pt x="0" y="0"/>
                </a:moveTo>
                <a:lnTo>
                  <a:pt x="7439025" y="0"/>
                </a:lnTo>
                <a:lnTo>
                  <a:pt x="7439025" y="3816429"/>
                </a:lnTo>
                <a:lnTo>
                  <a:pt x="0" y="3816429"/>
                </a:lnTo>
                <a:lnTo>
                  <a:pt x="0" y="0"/>
                </a:lnTo>
                <a:close/>
              </a:path>
            </a:pathLst>
          </a:custGeom>
          <a:noFill/>
        </p:spPr>
        <p:txBody>
          <a:bodyPr>
            <a:spAutoFit/>
          </a:bodyPr>
          <a:lstStyle/>
          <a:p>
            <a:pPr fontAlgn="auto">
              <a:spcBef>
                <a:spcPts val="0"/>
              </a:spcBef>
              <a:spcAft>
                <a:spcPts val="0"/>
              </a:spcAft>
              <a:defRPr/>
            </a:pPr>
            <a:r>
              <a:rPr lang="es-AR" sz="1400" b="1" dirty="0">
                <a:solidFill>
                  <a:schemeClr val="tx1">
                    <a:lumMod val="65000"/>
                    <a:lumOff val="35000"/>
                  </a:schemeClr>
                </a:solidFill>
                <a:latin typeface="+mn-lt"/>
              </a:rPr>
              <a:t>El objetivo de este procedimiento es informar mensualmente acerca de los servicios y demás situaciones especiales de los agentes docentes que trabajan en el establecimiento. </a:t>
            </a:r>
            <a:endParaRPr lang="es-ES" sz="1400" b="1" dirty="0">
              <a:solidFill>
                <a:schemeClr val="tx1">
                  <a:lumMod val="65000"/>
                  <a:lumOff val="35000"/>
                </a:schemeClr>
              </a:solidFill>
              <a:latin typeface="+mn-lt"/>
            </a:endParaRPr>
          </a:p>
          <a:p>
            <a:pPr fontAlgn="auto">
              <a:spcBef>
                <a:spcPts val="0"/>
              </a:spcBef>
              <a:spcAft>
                <a:spcPts val="0"/>
              </a:spcAft>
              <a:defRPr/>
            </a:pPr>
            <a:r>
              <a:rPr lang="es-AR" sz="1400" b="1" dirty="0">
                <a:solidFill>
                  <a:schemeClr val="tx1">
                    <a:lumMod val="65000"/>
                    <a:lumOff val="35000"/>
                  </a:schemeClr>
                </a:solidFill>
                <a:latin typeface="+mn-lt"/>
              </a:rPr>
              <a:t>Estos servicios se elevarán en las fechas estipuladas por el Consejo Escolar y Secretarías de Asuntos Docentes</a:t>
            </a:r>
            <a:endParaRPr lang="es-AR" sz="1400" dirty="0">
              <a:solidFill>
                <a:schemeClr val="tx1">
                  <a:lumMod val="65000"/>
                  <a:lumOff val="35000"/>
                </a:schemeClr>
              </a:solidFill>
              <a:latin typeface="+mn-lt"/>
            </a:endParaRPr>
          </a:p>
        </p:txBody>
      </p:sp>
      <p:pic>
        <p:nvPicPr>
          <p:cNvPr id="6" name="5 Imagen" descr="docente_thumb.jpg"/>
          <p:cNvPicPr>
            <a:picLocks noChangeAspect="1"/>
          </p:cNvPicPr>
          <p:nvPr/>
        </p:nvPicPr>
        <p:blipFill rotWithShape="1">
          <a:blip r:embed="rId3" cstate="print"/>
          <a:srcRect l="2753" t="3636" r="2921" b="4972"/>
          <a:stretch/>
        </p:blipFill>
        <p:spPr>
          <a:xfrm>
            <a:off x="539552" y="1316961"/>
            <a:ext cx="3211830" cy="2171701"/>
          </a:xfrm>
          <a:prstGeom prst="rect">
            <a:avLst/>
          </a:prstGeom>
          <a:solidFill>
            <a:srgbClr val="FFFFFF">
              <a:shade val="85000"/>
            </a:srgbClr>
          </a:solidFill>
          <a:ln w="88900" cap="sq">
            <a:solidFill>
              <a:schemeClr val="accent3"/>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6 CuadroTexto"/>
          <p:cNvSpPr txBox="1"/>
          <p:nvPr/>
        </p:nvSpPr>
        <p:spPr>
          <a:xfrm>
            <a:off x="395536" y="3765233"/>
            <a:ext cx="7992888" cy="2523768"/>
          </a:xfrm>
          <a:prstGeom prst="rect">
            <a:avLst/>
          </a:prstGeom>
          <a:noFill/>
        </p:spPr>
        <p:txBody>
          <a:bodyPr wrap="square">
            <a:spAutoFit/>
          </a:bodyPr>
          <a:lstStyle/>
          <a:p>
            <a:pPr algn="just" fontAlgn="auto">
              <a:spcBef>
                <a:spcPts val="0"/>
              </a:spcBef>
              <a:spcAft>
                <a:spcPts val="0"/>
              </a:spcAft>
              <a:defRPr/>
            </a:pPr>
            <a:r>
              <a:rPr lang="es-AR" b="1" u="sng" dirty="0">
                <a:solidFill>
                  <a:schemeClr val="tx1">
                    <a:lumMod val="75000"/>
                    <a:lumOff val="25000"/>
                  </a:schemeClr>
                </a:solidFill>
                <a:latin typeface="+mn-lt"/>
              </a:rPr>
              <a:t>Se informarán cuatro tipos de situaciones: </a:t>
            </a:r>
            <a:endParaRPr lang="es-ES" b="1" u="sng" dirty="0">
              <a:solidFill>
                <a:schemeClr val="tx1">
                  <a:lumMod val="75000"/>
                  <a:lumOff val="25000"/>
                </a:schemeClr>
              </a:solidFill>
              <a:latin typeface="+mn-lt"/>
            </a:endParaRPr>
          </a:p>
          <a:p>
            <a:pPr algn="just" fontAlgn="auto">
              <a:spcBef>
                <a:spcPts val="0"/>
              </a:spcBef>
              <a:spcAft>
                <a:spcPts val="0"/>
              </a:spcAft>
              <a:defRPr/>
            </a:pPr>
            <a:r>
              <a:rPr lang="es-AR" sz="1400" dirty="0">
                <a:solidFill>
                  <a:schemeClr val="tx1">
                    <a:lumMod val="75000"/>
                    <a:lumOff val="25000"/>
                  </a:schemeClr>
                </a:solidFill>
                <a:latin typeface="+mn-lt"/>
              </a:rPr>
              <a:t>- Servicios del mes (personal que revistaba en el mes inmediato anterior al que se está certificando). </a:t>
            </a:r>
            <a:endParaRPr lang="es-ES" sz="1400" dirty="0">
              <a:solidFill>
                <a:schemeClr val="tx1">
                  <a:lumMod val="75000"/>
                  <a:lumOff val="25000"/>
                </a:schemeClr>
              </a:solidFill>
              <a:latin typeface="+mn-lt"/>
            </a:endParaRPr>
          </a:p>
          <a:p>
            <a:pPr algn="just" fontAlgn="auto">
              <a:spcBef>
                <a:spcPts val="0"/>
              </a:spcBef>
              <a:spcAft>
                <a:spcPts val="0"/>
              </a:spcAft>
              <a:defRPr/>
            </a:pPr>
            <a:r>
              <a:rPr lang="es-AR" sz="1400" dirty="0">
                <a:solidFill>
                  <a:schemeClr val="tx1">
                    <a:lumMod val="75000"/>
                    <a:lumOff val="25000"/>
                  </a:schemeClr>
                </a:solidFill>
                <a:latin typeface="+mn-lt"/>
              </a:rPr>
              <a:t>- Altas (servicios nuevos). </a:t>
            </a:r>
            <a:endParaRPr lang="es-ES" sz="1400" dirty="0">
              <a:solidFill>
                <a:schemeClr val="tx1">
                  <a:lumMod val="75000"/>
                  <a:lumOff val="25000"/>
                </a:schemeClr>
              </a:solidFill>
              <a:latin typeface="+mn-lt"/>
            </a:endParaRPr>
          </a:p>
          <a:p>
            <a:pPr algn="just" fontAlgn="auto">
              <a:spcBef>
                <a:spcPts val="0"/>
              </a:spcBef>
              <a:spcAft>
                <a:spcPts val="0"/>
              </a:spcAft>
              <a:defRPr/>
            </a:pPr>
            <a:r>
              <a:rPr lang="es-AR" sz="1400" dirty="0">
                <a:solidFill>
                  <a:schemeClr val="tx1">
                    <a:lumMod val="75000"/>
                    <a:lumOff val="25000"/>
                  </a:schemeClr>
                </a:solidFill>
                <a:latin typeface="+mn-lt"/>
              </a:rPr>
              <a:t>- Ceses (con indicación de causas, motivos particulares, jubilación, entre otras).   </a:t>
            </a:r>
            <a:endParaRPr lang="es-ES" sz="1400" dirty="0">
              <a:solidFill>
                <a:schemeClr val="tx1">
                  <a:lumMod val="75000"/>
                  <a:lumOff val="25000"/>
                </a:schemeClr>
              </a:solidFill>
              <a:latin typeface="+mn-lt"/>
            </a:endParaRPr>
          </a:p>
          <a:p>
            <a:pPr algn="just" fontAlgn="auto">
              <a:spcBef>
                <a:spcPts val="0"/>
              </a:spcBef>
              <a:spcAft>
                <a:spcPts val="0"/>
              </a:spcAft>
              <a:defRPr/>
            </a:pPr>
            <a:r>
              <a:rPr lang="es-AR" sz="1400" dirty="0">
                <a:solidFill>
                  <a:schemeClr val="tx1">
                    <a:lumMod val="75000"/>
                    <a:lumOff val="25000"/>
                  </a:schemeClr>
                </a:solidFill>
                <a:latin typeface="+mn-lt"/>
              </a:rPr>
              <a:t>- Adicionales (servicios que no corresponden al mes de elevación, como por ejemplo correcciones, omisiones, etc.).</a:t>
            </a:r>
            <a:endParaRPr lang="es-ES" sz="1400" dirty="0">
              <a:solidFill>
                <a:schemeClr val="tx1">
                  <a:lumMod val="75000"/>
                  <a:lumOff val="25000"/>
                </a:schemeClr>
              </a:solidFill>
              <a:latin typeface="+mn-lt"/>
            </a:endParaRPr>
          </a:p>
          <a:p>
            <a:pPr algn="just" fontAlgn="auto">
              <a:spcBef>
                <a:spcPts val="0"/>
              </a:spcBef>
              <a:spcAft>
                <a:spcPts val="0"/>
              </a:spcAft>
              <a:defRPr/>
            </a:pPr>
            <a:r>
              <a:rPr lang="es-AR" sz="1400" dirty="0">
                <a:solidFill>
                  <a:schemeClr val="tx1">
                    <a:lumMod val="75000"/>
                    <a:lumOff val="25000"/>
                  </a:schemeClr>
                </a:solidFill>
                <a:latin typeface="+mn-lt"/>
              </a:rPr>
              <a:t> </a:t>
            </a:r>
            <a:endParaRPr lang="es-ES" sz="1400" b="1" dirty="0">
              <a:solidFill>
                <a:schemeClr val="tx1">
                  <a:lumMod val="75000"/>
                  <a:lumOff val="25000"/>
                </a:schemeClr>
              </a:solidFill>
              <a:latin typeface="+mn-lt"/>
            </a:endParaRPr>
          </a:p>
          <a:p>
            <a:pPr algn="just" fontAlgn="auto">
              <a:spcBef>
                <a:spcPts val="0"/>
              </a:spcBef>
              <a:spcAft>
                <a:spcPts val="0"/>
              </a:spcAft>
              <a:defRPr/>
            </a:pPr>
            <a:r>
              <a:rPr lang="es-AR" sz="1400" b="1" dirty="0">
                <a:solidFill>
                  <a:schemeClr val="tx1">
                    <a:lumMod val="75000"/>
                    <a:lumOff val="25000"/>
                  </a:schemeClr>
                </a:solidFill>
                <a:latin typeface="+mn-lt"/>
              </a:rPr>
              <a:t>Los servicios informados deberán coincidir con los autorizados por la planta orgánico-funcional (POF), y serán cumplimentadas con todas las novedades que se produzcan en el establecimiento, referidos a inasistencias y licencias de todo tipo, relevo por cargo de mayor jerarquía, disponibilidades, servicios provisorios, etc.</a:t>
            </a:r>
            <a:endParaRPr lang="es-AR" b="1" dirty="0">
              <a:latin typeface="+mn-lt"/>
            </a:endParaRPr>
          </a:p>
        </p:txBody>
      </p:sp>
      <p:pic>
        <p:nvPicPr>
          <p:cNvPr id="8" name="7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1162" y="187390"/>
            <a:ext cx="1803326" cy="721330"/>
          </a:xfrm>
          <a:prstGeom prst="rect">
            <a:avLst/>
          </a:prstGeom>
        </p:spPr>
      </p:pic>
      <p:sp>
        <p:nvSpPr>
          <p:cNvPr id="9" name="8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sp>
        <p:nvSpPr>
          <p:cNvPr id="4" name="3 CuadroTexto"/>
          <p:cNvSpPr txBox="1"/>
          <p:nvPr/>
        </p:nvSpPr>
        <p:spPr>
          <a:xfrm>
            <a:off x="799983" y="1085835"/>
            <a:ext cx="7147854" cy="830997"/>
          </a:xfrm>
          <a:prstGeom prst="rect">
            <a:avLst/>
          </a:prstGeom>
          <a:noFill/>
        </p:spPr>
        <p:txBody>
          <a:bodyPr wrap="none">
            <a:spAutoFit/>
          </a:bodyPr>
          <a:lstStyle/>
          <a:p>
            <a:pPr fontAlgn="auto">
              <a:spcBef>
                <a:spcPts val="0"/>
              </a:spcBef>
              <a:spcAft>
                <a:spcPts val="0"/>
              </a:spcAft>
              <a:defRPr/>
            </a:pPr>
            <a:r>
              <a:rPr lang="es-AR" sz="2400" b="1" dirty="0" smtClean="0">
                <a:solidFill>
                  <a:schemeClr val="accent3">
                    <a:lumMod val="75000"/>
                  </a:schemeClr>
                </a:solidFill>
                <a:latin typeface="+mj-lt"/>
              </a:rPr>
              <a:t>:: PROCEDIMIENTO </a:t>
            </a:r>
            <a:r>
              <a:rPr lang="es-AR" sz="2400" b="1" dirty="0">
                <a:solidFill>
                  <a:schemeClr val="accent3">
                    <a:lumMod val="75000"/>
                  </a:schemeClr>
                </a:solidFill>
                <a:latin typeface="+mj-lt"/>
              </a:rPr>
              <a:t>PARA CUMPLIMENTAR LA PLANILLA</a:t>
            </a:r>
          </a:p>
          <a:p>
            <a:pPr fontAlgn="auto">
              <a:spcBef>
                <a:spcPts val="0"/>
              </a:spcBef>
              <a:spcAft>
                <a:spcPts val="0"/>
              </a:spcAft>
              <a:defRPr/>
            </a:pPr>
            <a:r>
              <a:rPr lang="es-AR" sz="2400" b="1" dirty="0">
                <a:solidFill>
                  <a:schemeClr val="accent3">
                    <a:lumMod val="75000"/>
                  </a:schemeClr>
                </a:solidFill>
                <a:latin typeface="+mj-lt"/>
              </a:rPr>
              <a:t>DE PRESTACION DE </a:t>
            </a:r>
            <a:r>
              <a:rPr lang="es-AR" sz="2400" b="1" u="sng" dirty="0">
                <a:solidFill>
                  <a:schemeClr val="accent3">
                    <a:lumMod val="75000"/>
                  </a:schemeClr>
                </a:solidFill>
                <a:latin typeface="+mj-lt"/>
              </a:rPr>
              <a:t>SERVICIOS DOCENTES </a:t>
            </a:r>
            <a:endParaRPr lang="es-ES" sz="2400" b="1" u="sng" dirty="0">
              <a:solidFill>
                <a:schemeClr val="accent3">
                  <a:lumMod val="75000"/>
                </a:schemeClr>
              </a:solidFill>
              <a:latin typeface="+mj-lt"/>
            </a:endParaRPr>
          </a:p>
        </p:txBody>
      </p:sp>
      <p:sp>
        <p:nvSpPr>
          <p:cNvPr id="5" name="4 CuadroTexto"/>
          <p:cNvSpPr txBox="1"/>
          <p:nvPr/>
        </p:nvSpPr>
        <p:spPr>
          <a:xfrm>
            <a:off x="827956" y="1908115"/>
            <a:ext cx="7439025" cy="4401205"/>
          </a:xfrm>
          <a:prstGeom prst="rect">
            <a:avLst/>
          </a:prstGeom>
          <a:noFill/>
        </p:spPr>
        <p:txBody>
          <a:bodyPr>
            <a:spAutoFit/>
          </a:bodyPr>
          <a:lstStyle/>
          <a:p>
            <a:pPr fontAlgn="auto">
              <a:spcBef>
                <a:spcPts val="0"/>
              </a:spcBef>
              <a:spcAft>
                <a:spcPts val="0"/>
              </a:spcAft>
              <a:defRPr/>
            </a:pPr>
            <a:r>
              <a:rPr lang="es-AR" sz="1400" b="1" dirty="0">
                <a:latin typeface="+mn-lt"/>
              </a:rPr>
              <a:t>DETALLE</a:t>
            </a:r>
            <a:r>
              <a:rPr lang="es-ES" sz="1400" b="1" dirty="0">
                <a:latin typeface="+mn-lt"/>
              </a:rPr>
              <a:t> </a:t>
            </a:r>
            <a:r>
              <a:rPr lang="es-AR" sz="1400" dirty="0">
                <a:latin typeface="+mn-lt"/>
              </a:rPr>
              <a:t>La planilla esta dividida en</a:t>
            </a:r>
            <a:r>
              <a:rPr lang="es-AR" sz="1400" dirty="0" smtClean="0">
                <a:latin typeface="+mn-lt"/>
              </a:rPr>
              <a:t>:</a:t>
            </a:r>
            <a:r>
              <a:rPr lang="es-AR" sz="1400" dirty="0">
                <a:latin typeface="+mn-lt"/>
              </a:rPr>
              <a:t>  </a:t>
            </a:r>
          </a:p>
          <a:p>
            <a:pPr fontAlgn="auto">
              <a:spcBef>
                <a:spcPts val="0"/>
              </a:spcBef>
              <a:spcAft>
                <a:spcPts val="0"/>
              </a:spcAft>
              <a:defRPr/>
            </a:pPr>
            <a:endParaRPr lang="es-ES" sz="1400" dirty="0">
              <a:latin typeface="+mn-lt"/>
            </a:endParaRPr>
          </a:p>
          <a:p>
            <a:pPr fontAlgn="auto">
              <a:spcBef>
                <a:spcPts val="0"/>
              </a:spcBef>
              <a:spcAft>
                <a:spcPts val="0"/>
              </a:spcAft>
              <a:defRPr/>
            </a:pPr>
            <a:endParaRPr lang="es-AR" sz="1400" b="1" dirty="0">
              <a:latin typeface="+mn-lt"/>
            </a:endParaRPr>
          </a:p>
          <a:p>
            <a:pPr fontAlgn="auto">
              <a:spcBef>
                <a:spcPts val="0"/>
              </a:spcBef>
              <a:spcAft>
                <a:spcPts val="0"/>
              </a:spcAft>
              <a:defRPr/>
            </a:pPr>
            <a:endParaRPr lang="es-AR" sz="1400" b="1" dirty="0">
              <a:latin typeface="+mn-lt"/>
            </a:endParaRPr>
          </a:p>
          <a:p>
            <a:pPr fontAlgn="auto">
              <a:spcBef>
                <a:spcPts val="0"/>
              </a:spcBef>
              <a:spcAft>
                <a:spcPts val="0"/>
              </a:spcAft>
              <a:defRPr/>
            </a:pPr>
            <a:r>
              <a:rPr lang="es-AR" sz="1400" b="1" dirty="0">
                <a:solidFill>
                  <a:srgbClr val="002060"/>
                </a:solidFill>
                <a:latin typeface="+mn-lt"/>
                <a:hlinkClick r:id="rId4" action="ppaction://hlinkfile"/>
              </a:rPr>
              <a:t>ENCABEZADO</a:t>
            </a:r>
            <a:endParaRPr lang="es-ES" sz="1400" b="1" dirty="0">
              <a:solidFill>
                <a:srgbClr val="002060"/>
              </a:solidFill>
              <a:latin typeface="+mn-lt"/>
            </a:endParaRPr>
          </a:p>
          <a:p>
            <a:pPr fontAlgn="auto">
              <a:spcBef>
                <a:spcPts val="0"/>
              </a:spcBef>
              <a:spcAft>
                <a:spcPts val="0"/>
              </a:spcAft>
              <a:defRPr/>
            </a:pPr>
            <a:r>
              <a:rPr lang="es-AR" sz="1400" dirty="0">
                <a:latin typeface="+mn-lt"/>
              </a:rPr>
              <a:t> </a:t>
            </a:r>
            <a:endParaRPr lang="es-ES" sz="1400" dirty="0">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Planilla Nº:</a:t>
            </a:r>
            <a:r>
              <a:rPr lang="es-AR" sz="1400" dirty="0">
                <a:solidFill>
                  <a:schemeClr val="tx1">
                    <a:lumMod val="75000"/>
                    <a:lumOff val="25000"/>
                  </a:schemeClr>
                </a:solidFill>
                <a:latin typeface="+mn-lt"/>
              </a:rPr>
              <a:t> Número de planilla que corresponde.</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Total:</a:t>
            </a:r>
            <a:r>
              <a:rPr lang="es-AR" sz="1400" dirty="0">
                <a:solidFill>
                  <a:schemeClr val="tx1">
                    <a:lumMod val="75000"/>
                    <a:lumOff val="25000"/>
                  </a:schemeClr>
                </a:solidFill>
                <a:latin typeface="+mn-lt"/>
              </a:rPr>
              <a:t> El total de planillas presentadas.</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Distrito:</a:t>
            </a:r>
            <a:r>
              <a:rPr lang="es-AR" sz="1400" dirty="0">
                <a:solidFill>
                  <a:schemeClr val="tx1">
                    <a:lumMod val="75000"/>
                    <a:lumOff val="25000"/>
                  </a:schemeClr>
                </a:solidFill>
                <a:latin typeface="+mn-lt"/>
              </a:rPr>
              <a:t> Número del mismo al que pertenece el establecimiento.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Tipo de organización:</a:t>
            </a:r>
            <a:r>
              <a:rPr lang="es-AR" sz="1400" dirty="0">
                <a:solidFill>
                  <a:schemeClr val="tx1">
                    <a:lumMod val="75000"/>
                    <a:lumOff val="25000"/>
                  </a:schemeClr>
                </a:solidFill>
                <a:latin typeface="+mn-lt"/>
              </a:rPr>
              <a:t> Tipo de organización al que pertenece el establecimiento.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Escuela:</a:t>
            </a:r>
            <a:r>
              <a:rPr lang="es-AR" sz="1400" dirty="0">
                <a:solidFill>
                  <a:schemeClr val="tx1">
                    <a:lumMod val="75000"/>
                    <a:lumOff val="25000"/>
                  </a:schemeClr>
                </a:solidFill>
                <a:latin typeface="+mn-lt"/>
              </a:rPr>
              <a:t> Número del establecimiento.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Período:</a:t>
            </a:r>
            <a:r>
              <a:rPr lang="es-AR" sz="1400" dirty="0">
                <a:solidFill>
                  <a:schemeClr val="tx1">
                    <a:lumMod val="75000"/>
                    <a:lumOff val="25000"/>
                  </a:schemeClr>
                </a:solidFill>
                <a:latin typeface="+mn-lt"/>
              </a:rPr>
              <a:t> Período del servicio indicando día, mes y año.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Establecimiento o repartición:</a:t>
            </a:r>
            <a:r>
              <a:rPr lang="es-AR" sz="1400" dirty="0">
                <a:solidFill>
                  <a:schemeClr val="tx1">
                    <a:lumMod val="75000"/>
                    <a:lumOff val="25000"/>
                  </a:schemeClr>
                </a:solidFill>
                <a:latin typeface="+mn-lt"/>
              </a:rPr>
              <a:t> El nombre del establecimiento.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Domicilio: </a:t>
            </a:r>
            <a:r>
              <a:rPr lang="es-AR" sz="1400" dirty="0">
                <a:solidFill>
                  <a:schemeClr val="tx1">
                    <a:lumMod val="75000"/>
                    <a:lumOff val="25000"/>
                  </a:schemeClr>
                </a:solidFill>
                <a:latin typeface="+mn-lt"/>
              </a:rPr>
              <a:t>Domicilio del mismo.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Teléfono: </a:t>
            </a:r>
            <a:r>
              <a:rPr lang="es-AR" sz="1400" dirty="0">
                <a:solidFill>
                  <a:schemeClr val="tx1">
                    <a:lumMod val="75000"/>
                    <a:lumOff val="25000"/>
                  </a:schemeClr>
                </a:solidFill>
                <a:latin typeface="+mn-lt"/>
              </a:rPr>
              <a:t>Número del mismo.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E-mail: </a:t>
            </a:r>
            <a:r>
              <a:rPr lang="es-AR" sz="1400" dirty="0">
                <a:solidFill>
                  <a:schemeClr val="tx1">
                    <a:lumMod val="75000"/>
                    <a:lumOff val="25000"/>
                  </a:schemeClr>
                </a:solidFill>
                <a:latin typeface="+mn-lt"/>
              </a:rPr>
              <a:t>E-mail del mismo o el personal del directivo del establecimiento.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Categoría del establecimiento:</a:t>
            </a:r>
            <a:r>
              <a:rPr lang="es-AR" sz="1400" dirty="0">
                <a:solidFill>
                  <a:schemeClr val="tx1">
                    <a:lumMod val="75000"/>
                    <a:lumOff val="25000"/>
                  </a:schemeClr>
                </a:solidFill>
                <a:latin typeface="+mn-lt"/>
              </a:rPr>
              <a:t> Marcando lo que corresponde.</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Turno:</a:t>
            </a:r>
            <a:r>
              <a:rPr lang="es-AR" sz="1400" dirty="0">
                <a:solidFill>
                  <a:schemeClr val="tx1">
                    <a:lumMod val="75000"/>
                    <a:lumOff val="25000"/>
                  </a:schemeClr>
                </a:solidFill>
                <a:latin typeface="+mn-lt"/>
              </a:rPr>
              <a:t> Marcar turno en los que funciona el establecimiento.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r>
              <a:rPr lang="es-AR" sz="1400" b="1" dirty="0">
                <a:solidFill>
                  <a:schemeClr val="tx1">
                    <a:lumMod val="75000"/>
                    <a:lumOff val="25000"/>
                  </a:schemeClr>
                </a:solidFill>
                <a:latin typeface="+mn-lt"/>
              </a:rPr>
              <a:t>Desfavorable:</a:t>
            </a:r>
            <a:r>
              <a:rPr lang="es-AR" sz="1400" dirty="0">
                <a:solidFill>
                  <a:schemeClr val="tx1">
                    <a:lumMod val="75000"/>
                    <a:lumOff val="25000"/>
                  </a:schemeClr>
                </a:solidFill>
                <a:latin typeface="+mn-lt"/>
              </a:rPr>
              <a:t> Se marca la </a:t>
            </a:r>
            <a:r>
              <a:rPr lang="es-AR" sz="1400" dirty="0" err="1">
                <a:solidFill>
                  <a:schemeClr val="tx1">
                    <a:lumMod val="75000"/>
                    <a:lumOff val="25000"/>
                  </a:schemeClr>
                </a:solidFill>
                <a:latin typeface="+mn-lt"/>
              </a:rPr>
              <a:t>desfavorabilidad</a:t>
            </a:r>
            <a:r>
              <a:rPr lang="es-AR" sz="1400" dirty="0">
                <a:solidFill>
                  <a:schemeClr val="tx1">
                    <a:lumMod val="75000"/>
                    <a:lumOff val="25000"/>
                  </a:schemeClr>
                </a:solidFill>
                <a:latin typeface="+mn-lt"/>
              </a:rPr>
              <a:t> (hasta que no estén reglamentados se marca la ruralidad en dicho lugar). </a:t>
            </a:r>
            <a:endParaRPr lang="es-AR" dirty="0">
              <a:latin typeface="+mn-lt"/>
            </a:endParaRPr>
          </a:p>
        </p:txBody>
      </p:sp>
      <p:sp>
        <p:nvSpPr>
          <p:cNvPr id="6" name="5 Rectángulo"/>
          <p:cNvSpPr/>
          <p:nvPr/>
        </p:nvSpPr>
        <p:spPr>
          <a:xfrm>
            <a:off x="1547168" y="2276872"/>
            <a:ext cx="1944687" cy="28733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AR" b="1" dirty="0"/>
              <a:t>a) </a:t>
            </a:r>
            <a:r>
              <a:rPr lang="es-AR" dirty="0"/>
              <a:t>Encabezado</a:t>
            </a:r>
          </a:p>
        </p:txBody>
      </p:sp>
      <p:sp>
        <p:nvSpPr>
          <p:cNvPr id="7" name="6 Rectángulo"/>
          <p:cNvSpPr/>
          <p:nvPr/>
        </p:nvSpPr>
        <p:spPr>
          <a:xfrm>
            <a:off x="3636318" y="2276872"/>
            <a:ext cx="1943100" cy="28733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AR" b="1" dirty="0"/>
              <a:t>b) </a:t>
            </a:r>
            <a:r>
              <a:rPr lang="es-AR" dirty="0"/>
              <a:t>Cuerpo</a:t>
            </a:r>
          </a:p>
        </p:txBody>
      </p:sp>
      <p:sp>
        <p:nvSpPr>
          <p:cNvPr id="8" name="7 Rectángulo"/>
          <p:cNvSpPr/>
          <p:nvPr/>
        </p:nvSpPr>
        <p:spPr>
          <a:xfrm>
            <a:off x="5723880" y="2276872"/>
            <a:ext cx="1944688" cy="287338"/>
          </a:xfrm>
          <a:prstGeom prst="rect">
            <a:avLst/>
          </a:prstGeom>
        </p:spPr>
        <p:style>
          <a:lnRef idx="3">
            <a:schemeClr val="lt1"/>
          </a:lnRef>
          <a:fillRef idx="1">
            <a:schemeClr val="accent3"/>
          </a:fillRef>
          <a:effectRef idx="1">
            <a:schemeClr val="accent3"/>
          </a:effectRef>
          <a:fontRef idx="minor">
            <a:schemeClr val="lt1"/>
          </a:fontRef>
        </p:style>
        <p:txBody>
          <a:bodyPr anchor="ctr"/>
          <a:lstStyle/>
          <a:p>
            <a:pPr algn="ctr" fontAlgn="auto">
              <a:spcBef>
                <a:spcPts val="0"/>
              </a:spcBef>
              <a:spcAft>
                <a:spcPts val="0"/>
              </a:spcAft>
              <a:defRPr/>
            </a:pPr>
            <a:r>
              <a:rPr lang="es-AR" b="1" dirty="0"/>
              <a:t>c) </a:t>
            </a:r>
            <a:r>
              <a:rPr lang="es-AR" dirty="0"/>
              <a:t>Firma</a:t>
            </a:r>
          </a:p>
        </p:txBody>
      </p:sp>
      <p:sp>
        <p:nvSpPr>
          <p:cNvPr id="12" name="11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13" name="12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sp>
        <p:nvSpPr>
          <p:cNvPr id="6" name="5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7" name="6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8" name="7 CuadroTexto"/>
          <p:cNvSpPr txBox="1"/>
          <p:nvPr/>
        </p:nvSpPr>
        <p:spPr>
          <a:xfrm>
            <a:off x="3131880" y="1331471"/>
            <a:ext cx="5760600" cy="4185761"/>
          </a:xfrm>
          <a:prstGeom prst="rect">
            <a:avLst/>
          </a:prstGeom>
          <a:noFill/>
        </p:spPr>
        <p:txBody>
          <a:bodyPr wrap="square">
            <a:spAutoFit/>
          </a:bodyPr>
          <a:lstStyle/>
          <a:p>
            <a:pPr fontAlgn="auto">
              <a:spcBef>
                <a:spcPts val="0"/>
              </a:spcBef>
              <a:spcAft>
                <a:spcPts val="0"/>
              </a:spcAft>
              <a:defRPr/>
            </a:pPr>
            <a:r>
              <a:rPr lang="es-AR" sz="1400" b="1" dirty="0">
                <a:solidFill>
                  <a:schemeClr val="accent6">
                    <a:lumMod val="50000"/>
                  </a:schemeClr>
                </a:solidFill>
                <a:latin typeface="+mn-lt"/>
                <a:hlinkClick r:id="rId4" action="ppaction://hlinkfile"/>
              </a:rPr>
              <a:t>CUERPO</a:t>
            </a:r>
            <a:r>
              <a:rPr lang="es-AR" sz="1400" u="sng" dirty="0">
                <a:latin typeface="+mn-lt"/>
                <a:hlinkClick r:id="rId4" action="ppaction://hlinkfile"/>
              </a:rPr>
              <a:t>  </a:t>
            </a:r>
            <a:endParaRPr lang="es-ES" sz="1400" dirty="0">
              <a:latin typeface="+mn-lt"/>
            </a:endParaRPr>
          </a:p>
          <a:p>
            <a:pPr fontAlgn="auto">
              <a:spcBef>
                <a:spcPts val="0"/>
              </a:spcBef>
              <a:spcAft>
                <a:spcPts val="0"/>
              </a:spcAft>
              <a:defRPr/>
            </a:pPr>
            <a:r>
              <a:rPr lang="es-AR" sz="1400" dirty="0">
                <a:latin typeface="+mn-lt"/>
              </a:rPr>
              <a:t> </a:t>
            </a:r>
            <a:endParaRPr lang="es-ES" sz="1400" dirty="0">
              <a:latin typeface="+mn-lt"/>
            </a:endParaRPr>
          </a:p>
          <a:p>
            <a:pPr fontAlgn="auto">
              <a:spcBef>
                <a:spcPts val="0"/>
              </a:spcBef>
              <a:spcAft>
                <a:spcPts val="0"/>
              </a:spcAft>
              <a:defRPr/>
            </a:pPr>
            <a:r>
              <a:rPr lang="es-AR" sz="1400" dirty="0">
                <a:solidFill>
                  <a:schemeClr val="tx1">
                    <a:lumMod val="75000"/>
                    <a:lumOff val="25000"/>
                  </a:schemeClr>
                </a:solidFill>
                <a:latin typeface="+mn-lt"/>
              </a:rPr>
              <a:t>(Número de casilleros a cumplimentar.)</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1- CUPOF: Se indicara el número asignado para cada cargo.</a:t>
            </a:r>
            <a:endParaRPr lang="es-ES" sz="1400" dirty="0">
              <a:solidFill>
                <a:schemeClr val="tx1">
                  <a:lumMod val="75000"/>
                  <a:lumOff val="25000"/>
                </a:schemeClr>
              </a:solidFill>
              <a:latin typeface="+mn-lt"/>
            </a:endParaRPr>
          </a:p>
          <a:p>
            <a:pPr algn="ctr" fontAlgn="auto">
              <a:spcBef>
                <a:spcPts val="0"/>
              </a:spcBef>
              <a:spcAft>
                <a:spcPts val="0"/>
              </a:spcAft>
              <a:defRPr/>
            </a:pPr>
            <a:r>
              <a:rPr lang="es-AR" sz="1400" dirty="0">
                <a:solidFill>
                  <a:schemeClr val="tx1">
                    <a:lumMod val="75000"/>
                    <a:lumOff val="25000"/>
                  </a:schemeClr>
                </a:solidFill>
                <a:latin typeface="+mn-lt"/>
              </a:rPr>
              <a:t> </a:t>
            </a:r>
            <a:endParaRPr lang="es-ES" sz="1400" dirty="0">
              <a:solidFill>
                <a:schemeClr val="tx1">
                  <a:lumMod val="75000"/>
                  <a:lumOff val="25000"/>
                </a:schemeClr>
              </a:solidFill>
              <a:latin typeface="+mn-lt"/>
            </a:endParaRPr>
          </a:p>
          <a:p>
            <a:pPr fontAlgn="auto">
              <a:spcBef>
                <a:spcPts val="0"/>
              </a:spcBef>
              <a:spcAft>
                <a:spcPts val="0"/>
              </a:spcAft>
              <a:defRPr/>
            </a:pPr>
            <a:r>
              <a:rPr lang="es-AR" sz="1400" b="1" dirty="0">
                <a:solidFill>
                  <a:schemeClr val="tx1">
                    <a:lumMod val="75000"/>
                    <a:lumOff val="25000"/>
                  </a:schemeClr>
                </a:solidFill>
                <a:latin typeface="+mn-lt"/>
                <a:hlinkClick r:id="rId5" action="ppaction://hlinkfile"/>
              </a:rPr>
              <a:t>- </a:t>
            </a:r>
            <a:r>
              <a:rPr lang="es-AR" sz="1400" b="1" u="sng" dirty="0">
                <a:solidFill>
                  <a:schemeClr val="tx1">
                    <a:lumMod val="75000"/>
                    <a:lumOff val="25000"/>
                  </a:schemeClr>
                </a:solidFill>
                <a:latin typeface="+mn-lt"/>
                <a:hlinkClick r:id="rId5" action="ppaction://hlinkfile"/>
              </a:rPr>
              <a:t>Datos del agente.</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CUIL: Consta de:</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2- Dos dígitos de control</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3- </a:t>
            </a:r>
            <a:r>
              <a:rPr lang="es-AR" sz="1400" b="1" dirty="0">
                <a:solidFill>
                  <a:schemeClr val="tx1">
                    <a:lumMod val="75000"/>
                    <a:lumOff val="25000"/>
                  </a:schemeClr>
                </a:solidFill>
                <a:latin typeface="+mn-lt"/>
              </a:rPr>
              <a:t>NÚMERO DE DOCUMENTO:</a:t>
            </a:r>
            <a:r>
              <a:rPr lang="es-AR" sz="1400" dirty="0">
                <a:solidFill>
                  <a:schemeClr val="tx1">
                    <a:lumMod val="75000"/>
                    <a:lumOff val="25000"/>
                  </a:schemeClr>
                </a:solidFill>
                <a:latin typeface="+mn-lt"/>
              </a:rPr>
              <a:t> Número del mismo.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4- Un dígito de control.</a:t>
            </a:r>
          </a:p>
          <a:p>
            <a:pPr fontAlgn="auto">
              <a:spcBef>
                <a:spcPts val="0"/>
              </a:spcBef>
              <a:spcAft>
                <a:spcPts val="0"/>
              </a:spcAft>
              <a:defRPr/>
            </a:pP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5- </a:t>
            </a:r>
            <a:r>
              <a:rPr lang="es-AR" sz="1400" b="1" dirty="0">
                <a:solidFill>
                  <a:schemeClr val="tx1">
                    <a:lumMod val="75000"/>
                    <a:lumOff val="25000"/>
                  </a:schemeClr>
                </a:solidFill>
                <a:latin typeface="+mn-lt"/>
              </a:rPr>
              <a:t>SEC.:</a:t>
            </a:r>
            <a:r>
              <a:rPr lang="es-AR" sz="1400" dirty="0">
                <a:solidFill>
                  <a:schemeClr val="tx1">
                    <a:lumMod val="75000"/>
                    <a:lumOff val="25000"/>
                  </a:schemeClr>
                </a:solidFill>
                <a:latin typeface="+mn-lt"/>
              </a:rPr>
              <a:t> Secuencia (número de cargo ingresado para cada establecimiento)</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6- </a:t>
            </a:r>
            <a:r>
              <a:rPr lang="es-AR" sz="1400" b="1" dirty="0">
                <a:solidFill>
                  <a:schemeClr val="tx1">
                    <a:lumMod val="75000"/>
                    <a:lumOff val="25000"/>
                  </a:schemeClr>
                </a:solidFill>
                <a:latin typeface="+mn-lt"/>
              </a:rPr>
              <a:t>FECHA DE NACIMIENTO:</a:t>
            </a:r>
            <a:r>
              <a:rPr lang="es-AR" sz="1400" dirty="0">
                <a:solidFill>
                  <a:schemeClr val="tx1">
                    <a:lumMod val="75000"/>
                    <a:lumOff val="25000"/>
                  </a:schemeClr>
                </a:solidFill>
                <a:latin typeface="+mn-lt"/>
              </a:rPr>
              <a:t> El que surge de la documentación personal.</a:t>
            </a:r>
          </a:p>
          <a:p>
            <a:pPr fontAlgn="auto">
              <a:spcBef>
                <a:spcPts val="0"/>
              </a:spcBef>
              <a:spcAft>
                <a:spcPts val="0"/>
              </a:spcAft>
              <a:defRPr/>
            </a:pPr>
            <a:r>
              <a:rPr lang="es-AR" sz="1400" dirty="0">
                <a:solidFill>
                  <a:schemeClr val="tx1">
                    <a:lumMod val="75000"/>
                    <a:lumOff val="25000"/>
                  </a:schemeClr>
                </a:solidFill>
                <a:latin typeface="+mn-lt"/>
              </a:rPr>
              <a:t>  7- </a:t>
            </a:r>
            <a:r>
              <a:rPr lang="es-AR" sz="1400" b="1" dirty="0">
                <a:solidFill>
                  <a:schemeClr val="tx1">
                    <a:lumMod val="75000"/>
                    <a:lumOff val="25000"/>
                  </a:schemeClr>
                </a:solidFill>
                <a:latin typeface="+mn-lt"/>
              </a:rPr>
              <a:t>APELLIDOS Y NOMBRES: </a:t>
            </a:r>
            <a:r>
              <a:rPr lang="es-AR" sz="1400" dirty="0">
                <a:solidFill>
                  <a:schemeClr val="tx1">
                    <a:lumMod val="75000"/>
                    <a:lumOff val="25000"/>
                  </a:schemeClr>
                </a:solidFill>
                <a:latin typeface="+mn-lt"/>
              </a:rPr>
              <a:t>Los que surgen de la documentación personal.</a:t>
            </a:r>
            <a:endParaRPr lang="es-ES" sz="1400" dirty="0">
              <a:solidFill>
                <a:schemeClr val="tx1">
                  <a:lumMod val="75000"/>
                  <a:lumOff val="25000"/>
                </a:schemeClr>
              </a:solidFill>
              <a:latin typeface="+mn-lt"/>
            </a:endParaRPr>
          </a:p>
          <a:p>
            <a:pPr fontAlgn="auto">
              <a:spcBef>
                <a:spcPts val="0"/>
              </a:spcBef>
              <a:spcAft>
                <a:spcPts val="0"/>
              </a:spcAft>
              <a:defRPr/>
            </a:pPr>
            <a:r>
              <a:rPr lang="es-AR" sz="1400" dirty="0">
                <a:solidFill>
                  <a:schemeClr val="tx1">
                    <a:lumMod val="75000"/>
                    <a:lumOff val="25000"/>
                  </a:schemeClr>
                </a:solidFill>
                <a:latin typeface="+mn-lt"/>
              </a:rPr>
              <a:t>  8- </a:t>
            </a:r>
            <a:r>
              <a:rPr lang="es-AR" sz="1400" b="1" dirty="0">
                <a:solidFill>
                  <a:schemeClr val="tx1">
                    <a:lumMod val="75000"/>
                    <a:lumOff val="25000"/>
                  </a:schemeClr>
                </a:solidFill>
                <a:latin typeface="+mn-lt"/>
              </a:rPr>
              <a:t>REV.:</a:t>
            </a:r>
            <a:r>
              <a:rPr lang="es-AR" sz="1400" dirty="0">
                <a:solidFill>
                  <a:schemeClr val="tx1">
                    <a:lumMod val="75000"/>
                    <a:lumOff val="25000"/>
                  </a:schemeClr>
                </a:solidFill>
                <a:latin typeface="+mn-lt"/>
              </a:rPr>
              <a:t> Revista: Situación de revista del agente.</a:t>
            </a:r>
            <a:endParaRPr lang="es-AR" dirty="0">
              <a:latin typeface="+mn-lt"/>
            </a:endParaRPr>
          </a:p>
        </p:txBody>
      </p:sp>
      <p:pic>
        <p:nvPicPr>
          <p:cNvPr id="9" name="Picture 2" descr="http://estacionplus.com.ar/wp-content/uploads/2012/01/docente1.jpg"/>
          <p:cNvPicPr>
            <a:picLocks noChangeAspect="1" noChangeArrowheads="1"/>
          </p:cNvPicPr>
          <p:nvPr/>
        </p:nvPicPr>
        <p:blipFill>
          <a:blip r:embed="rId6" cstate="print"/>
          <a:srcRect/>
          <a:stretch>
            <a:fillRect/>
          </a:stretch>
        </p:blipFill>
        <p:spPr bwMode="auto">
          <a:xfrm>
            <a:off x="539592" y="1412781"/>
            <a:ext cx="2377947" cy="2017959"/>
          </a:xfrm>
          <a:prstGeom prst="rect">
            <a:avLst/>
          </a:prstGeom>
          <a:solidFill>
            <a:srgbClr val="FFFFFF">
              <a:shade val="85000"/>
            </a:srgbClr>
          </a:solidFill>
          <a:ln w="76200" cap="sq">
            <a:solidFill>
              <a:schemeClr val="accent3"/>
            </a:solid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6" name="5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7" name="6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8" name="7 Rectángulo"/>
          <p:cNvSpPr/>
          <p:nvPr/>
        </p:nvSpPr>
        <p:spPr>
          <a:xfrm>
            <a:off x="845194" y="1559689"/>
            <a:ext cx="7615238" cy="4893647"/>
          </a:xfrm>
          <a:prstGeom prst="rect">
            <a:avLst/>
          </a:prstGeom>
        </p:spPr>
        <p:txBody>
          <a:bodyPr>
            <a:spAutoFit/>
          </a:bodyPr>
          <a:lstStyle/>
          <a:p>
            <a:pPr fontAlgn="auto">
              <a:spcBef>
                <a:spcPts val="0"/>
              </a:spcBef>
              <a:spcAft>
                <a:spcPts val="0"/>
              </a:spcAft>
              <a:defRPr/>
            </a:pPr>
            <a:r>
              <a:rPr lang="es-AR" sz="1300" dirty="0" smtClean="0">
                <a:solidFill>
                  <a:schemeClr val="tx1">
                    <a:lumMod val="75000"/>
                    <a:lumOff val="25000"/>
                  </a:schemeClr>
                </a:solidFill>
              </a:rPr>
              <a:t>9- </a:t>
            </a:r>
            <a:r>
              <a:rPr lang="es-AR" sz="1300" b="1" dirty="0">
                <a:solidFill>
                  <a:schemeClr val="tx1">
                    <a:lumMod val="75000"/>
                    <a:lumOff val="25000"/>
                  </a:schemeClr>
                </a:solidFill>
              </a:rPr>
              <a:t>MOD. / CARR.:</a:t>
            </a:r>
            <a:r>
              <a:rPr lang="es-AR" sz="1300" dirty="0">
                <a:solidFill>
                  <a:schemeClr val="tx1">
                    <a:lumMod val="75000"/>
                    <a:lumOff val="25000"/>
                  </a:schemeClr>
                </a:solidFill>
              </a:rPr>
              <a:t> Modalidad / Carrera: Indicar la que surge de la </a:t>
            </a:r>
            <a:r>
              <a:rPr lang="es-AR" sz="1300" dirty="0" smtClean="0">
                <a:solidFill>
                  <a:schemeClr val="tx1">
                    <a:lumMod val="75000"/>
                    <a:lumOff val="25000"/>
                  </a:schemeClr>
                </a:solidFill>
              </a:rPr>
              <a:t>designación.</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10- </a:t>
            </a:r>
            <a:r>
              <a:rPr lang="es-AR" sz="1300" b="1" dirty="0">
                <a:solidFill>
                  <a:schemeClr val="tx1">
                    <a:lumMod val="75000"/>
                    <a:lumOff val="25000"/>
                  </a:schemeClr>
                </a:solidFill>
              </a:rPr>
              <a:t>ESP. CUR. / ASIG.:</a:t>
            </a:r>
            <a:r>
              <a:rPr lang="es-AR" sz="1300" dirty="0">
                <a:solidFill>
                  <a:schemeClr val="tx1">
                    <a:lumMod val="75000"/>
                    <a:lumOff val="25000"/>
                  </a:schemeClr>
                </a:solidFill>
              </a:rPr>
              <a:t> Espacio Curricular / Asignatura: Indicar la que surge de la designación.</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11- </a:t>
            </a:r>
            <a:r>
              <a:rPr lang="es-AR" sz="1300" b="1" dirty="0">
                <a:solidFill>
                  <a:schemeClr val="tx1">
                    <a:lumMod val="75000"/>
                    <a:lumOff val="25000"/>
                  </a:schemeClr>
                </a:solidFill>
              </a:rPr>
              <a:t>HS / MOD / CAR:</a:t>
            </a:r>
            <a:r>
              <a:rPr lang="es-AR" sz="1300" dirty="0">
                <a:solidFill>
                  <a:schemeClr val="tx1">
                    <a:lumMod val="75000"/>
                    <a:lumOff val="25000"/>
                  </a:schemeClr>
                </a:solidFill>
              </a:rPr>
              <a:t> Horas / Módulos / Cargo: Indicar la que surge de la designación. </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12- </a:t>
            </a:r>
            <a:r>
              <a:rPr lang="es-AR" sz="1300" b="1" dirty="0" smtClean="0">
                <a:solidFill>
                  <a:schemeClr val="tx1">
                    <a:lumMod val="75000"/>
                    <a:lumOff val="25000"/>
                  </a:schemeClr>
                </a:solidFill>
              </a:rPr>
              <a:t>FUNCION</a:t>
            </a:r>
            <a:r>
              <a:rPr lang="es-AR" sz="1300" b="1" dirty="0">
                <a:solidFill>
                  <a:schemeClr val="tx1">
                    <a:lumMod val="75000"/>
                    <a:lumOff val="25000"/>
                  </a:schemeClr>
                </a:solidFill>
              </a:rPr>
              <a:t>:</a:t>
            </a:r>
            <a:r>
              <a:rPr lang="es-AR" sz="1300" dirty="0">
                <a:solidFill>
                  <a:schemeClr val="tx1">
                    <a:lumMod val="75000"/>
                    <a:lumOff val="25000"/>
                  </a:schemeClr>
                </a:solidFill>
              </a:rPr>
              <a:t> El cargo de mayor jerarquía dado por Disposición o Resolución.</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13- </a:t>
            </a:r>
            <a:r>
              <a:rPr lang="es-AR" sz="1300" b="1" dirty="0">
                <a:solidFill>
                  <a:schemeClr val="tx1">
                    <a:lumMod val="75000"/>
                    <a:lumOff val="25000"/>
                  </a:schemeClr>
                </a:solidFill>
              </a:rPr>
              <a:t>AÑO:</a:t>
            </a:r>
            <a:r>
              <a:rPr lang="es-AR" sz="1300" dirty="0">
                <a:solidFill>
                  <a:schemeClr val="tx1">
                    <a:lumMod val="75000"/>
                    <a:lumOff val="25000"/>
                  </a:schemeClr>
                </a:solidFill>
              </a:rPr>
              <a:t> En el cual se desempeña. (no debe diferir con la designación).</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14- </a:t>
            </a:r>
            <a:r>
              <a:rPr lang="es-AR" sz="1300" b="1" dirty="0">
                <a:solidFill>
                  <a:schemeClr val="tx1">
                    <a:lumMod val="75000"/>
                    <a:lumOff val="25000"/>
                  </a:schemeClr>
                </a:solidFill>
              </a:rPr>
              <a:t>SECCION:</a:t>
            </a:r>
            <a:r>
              <a:rPr lang="es-AR" sz="1300" dirty="0">
                <a:solidFill>
                  <a:schemeClr val="tx1">
                    <a:lumMod val="75000"/>
                    <a:lumOff val="25000"/>
                  </a:schemeClr>
                </a:solidFill>
              </a:rPr>
              <a:t> En el cual se desempeña. (no debe diferir de la designación).</a:t>
            </a:r>
          </a:p>
          <a:p>
            <a:pPr fontAlgn="auto">
              <a:spcBef>
                <a:spcPts val="0"/>
              </a:spcBef>
              <a:spcAft>
                <a:spcPts val="0"/>
              </a:spcAft>
              <a:defRPr/>
            </a:pPr>
            <a:r>
              <a:rPr lang="es-AR" sz="1300" dirty="0">
                <a:solidFill>
                  <a:schemeClr val="tx1">
                    <a:lumMod val="75000"/>
                    <a:lumOff val="25000"/>
                  </a:schemeClr>
                </a:solidFill>
              </a:rPr>
              <a:t>15- </a:t>
            </a:r>
            <a:r>
              <a:rPr lang="es-AR" sz="1300" b="1" dirty="0">
                <a:solidFill>
                  <a:schemeClr val="tx1">
                    <a:lumMod val="75000"/>
                    <a:lumOff val="25000"/>
                  </a:schemeClr>
                </a:solidFill>
              </a:rPr>
              <a:t>TURNO:</a:t>
            </a:r>
            <a:r>
              <a:rPr lang="es-AR" sz="1300" dirty="0">
                <a:solidFill>
                  <a:schemeClr val="tx1">
                    <a:lumMod val="75000"/>
                    <a:lumOff val="25000"/>
                  </a:schemeClr>
                </a:solidFill>
              </a:rPr>
              <a:t> En el cual se desempeña. (no debe diferir de la designación).</a:t>
            </a:r>
            <a:endParaRPr lang="es-ES" sz="1300" dirty="0">
              <a:solidFill>
                <a:schemeClr val="tx1">
                  <a:lumMod val="75000"/>
                  <a:lumOff val="25000"/>
                </a:schemeClr>
              </a:solidFill>
            </a:endParaRPr>
          </a:p>
          <a:p>
            <a:pPr fontAlgn="auto">
              <a:spcBef>
                <a:spcPts val="0"/>
              </a:spcBef>
              <a:spcAft>
                <a:spcPts val="0"/>
              </a:spcAft>
              <a:defRPr/>
            </a:pPr>
            <a:r>
              <a:rPr lang="es-AR" sz="1300" dirty="0">
                <a:solidFill>
                  <a:schemeClr val="tx1">
                    <a:lumMod val="75000"/>
                    <a:lumOff val="25000"/>
                  </a:schemeClr>
                </a:solidFill>
              </a:rPr>
              <a:t>  </a:t>
            </a:r>
            <a:endParaRPr lang="es-ES" sz="1300" dirty="0">
              <a:solidFill>
                <a:schemeClr val="tx1">
                  <a:lumMod val="75000"/>
                  <a:lumOff val="25000"/>
                </a:schemeClr>
              </a:solidFill>
            </a:endParaRPr>
          </a:p>
          <a:p>
            <a:pPr fontAlgn="auto">
              <a:spcBef>
                <a:spcPts val="0"/>
              </a:spcBef>
              <a:spcAft>
                <a:spcPts val="0"/>
              </a:spcAft>
              <a:defRPr/>
            </a:pPr>
            <a:r>
              <a:rPr lang="es-AR" sz="1300" b="1" dirty="0">
                <a:solidFill>
                  <a:schemeClr val="tx1">
                    <a:lumMod val="75000"/>
                    <a:lumOff val="25000"/>
                  </a:schemeClr>
                </a:solidFill>
                <a:hlinkClick r:id="rId4" action="ppaction://hlinkfile"/>
              </a:rPr>
              <a:t>- </a:t>
            </a:r>
            <a:r>
              <a:rPr lang="es-AR" sz="1300" b="1" u="sng" dirty="0">
                <a:solidFill>
                  <a:schemeClr val="tx1">
                    <a:lumMod val="75000"/>
                    <a:lumOff val="25000"/>
                  </a:schemeClr>
                </a:solidFill>
                <a:hlinkClick r:id="rId4" action="ppaction://hlinkfile"/>
              </a:rPr>
              <a:t>Alta / Movimientos / Ceses.</a:t>
            </a:r>
            <a:endParaRPr lang="es-ES" sz="1300" dirty="0">
              <a:solidFill>
                <a:schemeClr val="tx1">
                  <a:lumMod val="75000"/>
                  <a:lumOff val="25000"/>
                </a:schemeClr>
              </a:solidFill>
            </a:endParaRPr>
          </a:p>
          <a:p>
            <a:pPr fontAlgn="auto">
              <a:spcBef>
                <a:spcPts val="0"/>
              </a:spcBef>
              <a:spcAft>
                <a:spcPts val="0"/>
              </a:spcAft>
              <a:defRPr/>
            </a:pPr>
            <a:r>
              <a:rPr lang="es-AR" sz="1300" dirty="0">
                <a:solidFill>
                  <a:schemeClr val="tx1">
                    <a:lumMod val="75000"/>
                    <a:lumOff val="25000"/>
                  </a:schemeClr>
                </a:solidFill>
              </a:rPr>
              <a:t> </a:t>
            </a:r>
            <a:endParaRPr lang="es-ES" sz="1300" dirty="0">
              <a:solidFill>
                <a:schemeClr val="tx1">
                  <a:lumMod val="75000"/>
                  <a:lumOff val="25000"/>
                </a:schemeClr>
              </a:solidFill>
            </a:endParaRPr>
          </a:p>
          <a:p>
            <a:pPr fontAlgn="auto">
              <a:spcBef>
                <a:spcPts val="0"/>
              </a:spcBef>
              <a:spcAft>
                <a:spcPts val="0"/>
              </a:spcAft>
              <a:defRPr/>
            </a:pPr>
            <a:r>
              <a:rPr lang="es-AR" sz="1300" dirty="0">
                <a:solidFill>
                  <a:schemeClr val="tx1">
                    <a:lumMod val="75000"/>
                    <a:lumOff val="25000"/>
                  </a:schemeClr>
                </a:solidFill>
              </a:rPr>
              <a:t>16- </a:t>
            </a:r>
            <a:r>
              <a:rPr lang="es-AR" sz="1300" b="1" dirty="0">
                <a:solidFill>
                  <a:schemeClr val="tx1">
                    <a:lumMod val="75000"/>
                    <a:lumOff val="25000"/>
                  </a:schemeClr>
                </a:solidFill>
              </a:rPr>
              <a:t>TIPO:</a:t>
            </a:r>
            <a:r>
              <a:rPr lang="es-AR" sz="1300" dirty="0">
                <a:solidFill>
                  <a:schemeClr val="tx1">
                    <a:lumMod val="75000"/>
                    <a:lumOff val="25000"/>
                  </a:schemeClr>
                </a:solidFill>
              </a:rPr>
              <a:t> Indicar el tipo de código que corresponda.</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17- </a:t>
            </a:r>
            <a:r>
              <a:rPr lang="es-AR" sz="1300" b="1" dirty="0">
                <a:solidFill>
                  <a:schemeClr val="tx1">
                    <a:lumMod val="75000"/>
                    <a:lumOff val="25000"/>
                  </a:schemeClr>
                </a:solidFill>
              </a:rPr>
              <a:t>FECHA DESDE:</a:t>
            </a:r>
            <a:r>
              <a:rPr lang="es-AR" sz="1300" dirty="0">
                <a:solidFill>
                  <a:schemeClr val="tx1">
                    <a:lumMod val="75000"/>
                    <a:lumOff val="25000"/>
                  </a:schemeClr>
                </a:solidFill>
              </a:rPr>
              <a:t> Fecha en la cual se realiza el alta, movimiento o cese.</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18- </a:t>
            </a:r>
            <a:r>
              <a:rPr lang="es-AR" sz="1300" b="1" dirty="0">
                <a:solidFill>
                  <a:schemeClr val="tx1">
                    <a:lumMod val="75000"/>
                    <a:lumOff val="25000"/>
                  </a:schemeClr>
                </a:solidFill>
              </a:rPr>
              <a:t>FECHA HASTA:</a:t>
            </a:r>
            <a:r>
              <a:rPr lang="es-AR" sz="1300" dirty="0">
                <a:solidFill>
                  <a:schemeClr val="tx1">
                    <a:lumMod val="75000"/>
                    <a:lumOff val="25000"/>
                  </a:schemeClr>
                </a:solidFill>
              </a:rPr>
              <a:t> Fecha de finalización. </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19- </a:t>
            </a:r>
            <a:r>
              <a:rPr lang="es-AR" sz="1300" b="1" dirty="0">
                <a:solidFill>
                  <a:schemeClr val="tx1">
                    <a:lumMod val="75000"/>
                    <a:lumOff val="25000"/>
                  </a:schemeClr>
                </a:solidFill>
              </a:rPr>
              <a:t>PA / PD:</a:t>
            </a:r>
            <a:r>
              <a:rPr lang="es-AR" sz="1300" dirty="0">
                <a:solidFill>
                  <a:schemeClr val="tx1">
                    <a:lumMod val="75000"/>
                    <a:lumOff val="25000"/>
                  </a:schemeClr>
                </a:solidFill>
              </a:rPr>
              <a:t> Pasa a / Proviene de: Tachando lo que no corresponde y asentando en dicho casillero lo que corresponde.</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20- </a:t>
            </a:r>
            <a:r>
              <a:rPr lang="es-AR" sz="1300" b="1" dirty="0">
                <a:solidFill>
                  <a:schemeClr val="tx1">
                    <a:lumMod val="75000"/>
                    <a:lumOff val="25000"/>
                  </a:schemeClr>
                </a:solidFill>
              </a:rPr>
              <a:t>DIST.:</a:t>
            </a:r>
            <a:r>
              <a:rPr lang="es-AR" sz="1300" dirty="0">
                <a:solidFill>
                  <a:schemeClr val="tx1">
                    <a:lumMod val="75000"/>
                    <a:lumOff val="25000"/>
                  </a:schemeClr>
                </a:solidFill>
              </a:rPr>
              <a:t> Distrito: Número de distrito al que pasa o proviene.</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21-</a:t>
            </a:r>
            <a:r>
              <a:rPr lang="es-AR" sz="1300" b="1" dirty="0" smtClean="0">
                <a:solidFill>
                  <a:schemeClr val="tx1">
                    <a:lumMod val="75000"/>
                    <a:lumOff val="25000"/>
                  </a:schemeClr>
                </a:solidFill>
              </a:rPr>
              <a:t>ORG</a:t>
            </a:r>
            <a:r>
              <a:rPr lang="es-AR" sz="1300" b="1" dirty="0">
                <a:solidFill>
                  <a:schemeClr val="tx1">
                    <a:lumMod val="75000"/>
                    <a:lumOff val="25000"/>
                  </a:schemeClr>
                </a:solidFill>
              </a:rPr>
              <a:t>.:</a:t>
            </a:r>
            <a:r>
              <a:rPr lang="es-AR" sz="1300" dirty="0">
                <a:solidFill>
                  <a:schemeClr val="tx1">
                    <a:lumMod val="75000"/>
                    <a:lumOff val="25000"/>
                  </a:schemeClr>
                </a:solidFill>
              </a:rPr>
              <a:t> Organismo: Indicar el número de organismo del establecimiento.</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22- </a:t>
            </a:r>
            <a:r>
              <a:rPr lang="es-AR" sz="1300" b="1" dirty="0">
                <a:solidFill>
                  <a:schemeClr val="tx1">
                    <a:lumMod val="75000"/>
                    <a:lumOff val="25000"/>
                  </a:schemeClr>
                </a:solidFill>
              </a:rPr>
              <a:t>ESC.:</a:t>
            </a:r>
            <a:r>
              <a:rPr lang="es-AR" sz="1300" dirty="0">
                <a:solidFill>
                  <a:schemeClr val="tx1">
                    <a:lumMod val="75000"/>
                    <a:lumOff val="25000"/>
                  </a:schemeClr>
                </a:solidFill>
              </a:rPr>
              <a:t> Escuela: Indicar el número de escuela que pasa o proviene.</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23- </a:t>
            </a:r>
            <a:r>
              <a:rPr lang="es-AR" sz="1300" b="1" dirty="0">
                <a:solidFill>
                  <a:schemeClr val="tx1">
                    <a:lumMod val="75000"/>
                    <a:lumOff val="25000"/>
                  </a:schemeClr>
                </a:solidFill>
              </a:rPr>
              <a:t>MOD / CARR:</a:t>
            </a:r>
            <a:r>
              <a:rPr lang="es-AR" sz="1300" dirty="0">
                <a:solidFill>
                  <a:schemeClr val="tx1">
                    <a:lumMod val="75000"/>
                    <a:lumOff val="25000"/>
                  </a:schemeClr>
                </a:solidFill>
              </a:rPr>
              <a:t> Modalidad / Carrera: Indicar la que surgiera del movimiento.</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24- </a:t>
            </a:r>
            <a:r>
              <a:rPr lang="es-AR" sz="1300" b="1" dirty="0">
                <a:solidFill>
                  <a:schemeClr val="tx1">
                    <a:lumMod val="75000"/>
                    <a:lumOff val="25000"/>
                  </a:schemeClr>
                </a:solidFill>
              </a:rPr>
              <a:t>ESP. CURR. / ASIG.:</a:t>
            </a:r>
            <a:r>
              <a:rPr lang="es-AR" sz="1300" dirty="0">
                <a:solidFill>
                  <a:schemeClr val="tx1">
                    <a:lumMod val="75000"/>
                    <a:lumOff val="25000"/>
                  </a:schemeClr>
                </a:solidFill>
              </a:rPr>
              <a:t> Espacio Curricular / Asignatura: Indicar la que surgiera del movimiento.</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25- </a:t>
            </a:r>
            <a:r>
              <a:rPr lang="es-AR" sz="1300" b="1" dirty="0">
                <a:solidFill>
                  <a:schemeClr val="tx1">
                    <a:lumMod val="75000"/>
                    <a:lumOff val="25000"/>
                  </a:schemeClr>
                </a:solidFill>
              </a:rPr>
              <a:t>HS / MOD / CAR: </a:t>
            </a:r>
            <a:r>
              <a:rPr lang="es-AR" sz="1300" dirty="0">
                <a:solidFill>
                  <a:schemeClr val="tx1">
                    <a:lumMod val="75000"/>
                    <a:lumOff val="25000"/>
                  </a:schemeClr>
                </a:solidFill>
              </a:rPr>
              <a:t>Horas / Módulos / Carrera: Indicar la que surgiera del movimiento.  </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26- </a:t>
            </a:r>
            <a:r>
              <a:rPr lang="es-AR" sz="1300" b="1" dirty="0">
                <a:solidFill>
                  <a:schemeClr val="tx1">
                    <a:lumMod val="75000"/>
                    <a:lumOff val="25000"/>
                  </a:schemeClr>
                </a:solidFill>
              </a:rPr>
              <a:t>AÑO: </a:t>
            </a:r>
            <a:r>
              <a:rPr lang="es-AR" sz="1300" dirty="0">
                <a:solidFill>
                  <a:schemeClr val="tx1">
                    <a:lumMod val="75000"/>
                    <a:lumOff val="25000"/>
                  </a:schemeClr>
                </a:solidFill>
              </a:rPr>
              <a:t>Horas / Módulos / Cargos.</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27- </a:t>
            </a:r>
            <a:r>
              <a:rPr lang="es-AR" sz="1300" b="1" dirty="0">
                <a:solidFill>
                  <a:schemeClr val="tx1">
                    <a:lumMod val="75000"/>
                    <a:lumOff val="25000"/>
                  </a:schemeClr>
                </a:solidFill>
              </a:rPr>
              <a:t>SECCION: </a:t>
            </a:r>
            <a:r>
              <a:rPr lang="es-AR" sz="1300" dirty="0">
                <a:solidFill>
                  <a:schemeClr val="tx1">
                    <a:lumMod val="75000"/>
                    <a:lumOff val="25000"/>
                  </a:schemeClr>
                </a:solidFill>
              </a:rPr>
              <a:t>Horas / Módulos / Cargos.</a:t>
            </a:r>
            <a:endParaRPr lang="es-ES" sz="1300" dirty="0">
              <a:solidFill>
                <a:schemeClr val="tx1">
                  <a:lumMod val="75000"/>
                  <a:lumOff val="25000"/>
                </a:schemeClr>
              </a:solidFill>
            </a:endParaRPr>
          </a:p>
          <a:p>
            <a:pPr fontAlgn="auto">
              <a:spcBef>
                <a:spcPts val="0"/>
              </a:spcBef>
              <a:spcAft>
                <a:spcPts val="0"/>
              </a:spcAft>
              <a:defRPr/>
            </a:pPr>
            <a:r>
              <a:rPr lang="es-AR" sz="1300" dirty="0" smtClean="0">
                <a:solidFill>
                  <a:schemeClr val="tx1">
                    <a:lumMod val="75000"/>
                    <a:lumOff val="25000"/>
                  </a:schemeClr>
                </a:solidFill>
              </a:rPr>
              <a:t>28- </a:t>
            </a:r>
            <a:r>
              <a:rPr lang="es-AR" sz="1300" b="1" dirty="0">
                <a:solidFill>
                  <a:schemeClr val="tx1">
                    <a:lumMod val="75000"/>
                    <a:lumOff val="25000"/>
                  </a:schemeClr>
                </a:solidFill>
              </a:rPr>
              <a:t>TURNO: </a:t>
            </a:r>
            <a:r>
              <a:rPr lang="es-AR" sz="1300" dirty="0">
                <a:solidFill>
                  <a:schemeClr val="tx1">
                    <a:lumMod val="75000"/>
                    <a:lumOff val="25000"/>
                  </a:schemeClr>
                </a:solidFill>
              </a:rPr>
              <a:t>Indicar el que surgiera del movimiento</a:t>
            </a:r>
            <a:r>
              <a:rPr lang="es-AR" sz="1300" dirty="0" smtClean="0">
                <a:solidFill>
                  <a:schemeClr val="tx1">
                    <a:lumMod val="75000"/>
                    <a:lumOff val="25000"/>
                  </a:schemeClr>
                </a:solidFill>
              </a:rPr>
              <a:t>.</a:t>
            </a:r>
            <a:endParaRPr lang="es-ES" sz="1300" dirty="0"/>
          </a:p>
        </p:txBody>
      </p:sp>
      <p:sp>
        <p:nvSpPr>
          <p:cNvPr id="9" name="8 Rectángulo redondeado"/>
          <p:cNvSpPr/>
          <p:nvPr/>
        </p:nvSpPr>
        <p:spPr>
          <a:xfrm>
            <a:off x="900113" y="404664"/>
            <a:ext cx="1728192" cy="1093897"/>
          </a:xfrm>
          <a:prstGeom prst="roundRect">
            <a:avLst>
              <a:gd name="adj" fmla="val 7263"/>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defRPr/>
            </a:pPr>
            <a:r>
              <a:rPr lang="es-AR" sz="1400" b="1" dirty="0">
                <a:solidFill>
                  <a:schemeClr val="tx1">
                    <a:lumMod val="75000"/>
                    <a:lumOff val="25000"/>
                  </a:schemeClr>
                </a:solidFill>
              </a:rPr>
              <a:t>T- Titular.</a:t>
            </a:r>
            <a:endParaRPr lang="es-ES" sz="1400" b="1" dirty="0">
              <a:solidFill>
                <a:schemeClr val="tx1">
                  <a:lumMod val="75000"/>
                  <a:lumOff val="25000"/>
                </a:schemeClr>
              </a:solidFill>
            </a:endParaRPr>
          </a:p>
          <a:p>
            <a:pPr fontAlgn="auto">
              <a:spcBef>
                <a:spcPts val="0"/>
              </a:spcBef>
              <a:spcAft>
                <a:spcPts val="0"/>
              </a:spcAft>
              <a:defRPr/>
            </a:pPr>
            <a:r>
              <a:rPr lang="es-AR" sz="1400" b="1" dirty="0">
                <a:solidFill>
                  <a:schemeClr val="tx1">
                    <a:lumMod val="75000"/>
                    <a:lumOff val="25000"/>
                  </a:schemeClr>
                </a:solidFill>
              </a:rPr>
              <a:t>I- Titular Interino.</a:t>
            </a:r>
            <a:endParaRPr lang="es-ES" sz="1400" b="1" dirty="0">
              <a:solidFill>
                <a:schemeClr val="tx1">
                  <a:lumMod val="75000"/>
                  <a:lumOff val="25000"/>
                </a:schemeClr>
              </a:solidFill>
            </a:endParaRPr>
          </a:p>
          <a:p>
            <a:pPr fontAlgn="auto">
              <a:spcBef>
                <a:spcPts val="0"/>
              </a:spcBef>
              <a:spcAft>
                <a:spcPts val="0"/>
              </a:spcAft>
              <a:defRPr/>
            </a:pPr>
            <a:r>
              <a:rPr lang="es-AR" sz="1400" b="1" dirty="0">
                <a:solidFill>
                  <a:schemeClr val="tx1">
                    <a:lumMod val="75000"/>
                    <a:lumOff val="25000"/>
                  </a:schemeClr>
                </a:solidFill>
              </a:rPr>
              <a:t>P- Provisional.</a:t>
            </a:r>
            <a:endParaRPr lang="es-ES" sz="1400" b="1" dirty="0">
              <a:solidFill>
                <a:schemeClr val="tx1">
                  <a:lumMod val="75000"/>
                  <a:lumOff val="25000"/>
                </a:schemeClr>
              </a:solidFill>
            </a:endParaRPr>
          </a:p>
          <a:p>
            <a:pPr fontAlgn="auto">
              <a:spcBef>
                <a:spcPts val="0"/>
              </a:spcBef>
              <a:spcAft>
                <a:spcPts val="0"/>
              </a:spcAft>
              <a:defRPr/>
            </a:pPr>
            <a:r>
              <a:rPr lang="es-AR" sz="1400" b="1" dirty="0">
                <a:solidFill>
                  <a:schemeClr val="tx1">
                    <a:lumMod val="75000"/>
                    <a:lumOff val="25000"/>
                  </a:schemeClr>
                </a:solidFill>
              </a:rPr>
              <a:t>S- Suplente.</a:t>
            </a:r>
            <a:endParaRPr lang="es-ES" sz="1400" b="1"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6" name="5 Rectángulo"/>
          <p:cNvSpPr/>
          <p:nvPr/>
        </p:nvSpPr>
        <p:spPr>
          <a:xfrm>
            <a:off x="827584" y="759470"/>
            <a:ext cx="7758112" cy="5693866"/>
          </a:xfrm>
          <a:prstGeom prst="rect">
            <a:avLst/>
          </a:prstGeom>
        </p:spPr>
        <p:txBody>
          <a:bodyPr wrap="square">
            <a:spAutoFit/>
          </a:bodyPr>
          <a:lstStyle/>
          <a:p>
            <a:pPr fontAlgn="auto">
              <a:spcBef>
                <a:spcPts val="0"/>
              </a:spcBef>
              <a:spcAft>
                <a:spcPts val="0"/>
              </a:spcAft>
              <a:defRPr/>
            </a:pPr>
            <a:r>
              <a:rPr lang="es-AR" sz="1300" b="1" dirty="0">
                <a:solidFill>
                  <a:schemeClr val="tx1">
                    <a:lumMod val="75000"/>
                    <a:lumOff val="25000"/>
                  </a:schemeClr>
                </a:solidFill>
                <a:latin typeface="+mn-lt"/>
                <a:hlinkClick r:id="rId4" action="ppaction://hlinkfile"/>
              </a:rPr>
              <a:t>- </a:t>
            </a:r>
            <a:r>
              <a:rPr lang="es-AR" sz="1300" b="1" u="sng" dirty="0">
                <a:solidFill>
                  <a:schemeClr val="tx1">
                    <a:lumMod val="75000"/>
                    <a:lumOff val="25000"/>
                  </a:schemeClr>
                </a:solidFill>
                <a:latin typeface="+mn-lt"/>
                <a:hlinkClick r:id="rId4" action="ppaction://hlinkfile"/>
              </a:rPr>
              <a:t>Inasistencias</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29- </a:t>
            </a:r>
            <a:r>
              <a:rPr lang="es-AR" sz="1300" b="1" dirty="0">
                <a:solidFill>
                  <a:schemeClr val="tx1">
                    <a:lumMod val="75000"/>
                    <a:lumOff val="25000"/>
                  </a:schemeClr>
                </a:solidFill>
                <a:latin typeface="+mn-lt"/>
              </a:rPr>
              <a:t>FECHA DESDE:</a:t>
            </a:r>
            <a:r>
              <a:rPr lang="es-AR" sz="1300" dirty="0">
                <a:solidFill>
                  <a:schemeClr val="tx1">
                    <a:lumMod val="75000"/>
                    <a:lumOff val="25000"/>
                  </a:schemeClr>
                </a:solidFill>
                <a:latin typeface="+mn-lt"/>
              </a:rPr>
              <a:t> Fecha de inicio de inasistencia.</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30- </a:t>
            </a:r>
            <a:r>
              <a:rPr lang="es-AR" sz="1300" b="1" dirty="0">
                <a:solidFill>
                  <a:schemeClr val="tx1">
                    <a:lumMod val="75000"/>
                    <a:lumOff val="25000"/>
                  </a:schemeClr>
                </a:solidFill>
                <a:latin typeface="+mn-lt"/>
              </a:rPr>
              <a:t>FECHA HASTA:</a:t>
            </a:r>
            <a:r>
              <a:rPr lang="es-AR" sz="1300" dirty="0">
                <a:solidFill>
                  <a:schemeClr val="tx1">
                    <a:lumMod val="75000"/>
                    <a:lumOff val="25000"/>
                  </a:schemeClr>
                </a:solidFill>
                <a:latin typeface="+mn-lt"/>
              </a:rPr>
              <a:t> Fecha de la finalización de la inasistencia.</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31- </a:t>
            </a:r>
            <a:r>
              <a:rPr lang="es-AR" sz="1300" b="1" dirty="0">
                <a:solidFill>
                  <a:schemeClr val="tx1">
                    <a:lumMod val="75000"/>
                    <a:lumOff val="25000"/>
                  </a:schemeClr>
                </a:solidFill>
                <a:latin typeface="+mn-lt"/>
              </a:rPr>
              <a:t>INAS MOD / HS SEM.:</a:t>
            </a:r>
            <a:r>
              <a:rPr lang="es-AR" sz="1300" dirty="0">
                <a:solidFill>
                  <a:schemeClr val="tx1">
                    <a:lumMod val="75000"/>
                    <a:lumOff val="25000"/>
                  </a:schemeClr>
                </a:solidFill>
                <a:latin typeface="+mn-lt"/>
              </a:rPr>
              <a:t> Inasistencias módulos / horas semanales: Cantidad de horas y/o módulos semanales que </a:t>
            </a:r>
            <a:r>
              <a:rPr lang="es-AR" sz="1300" dirty="0" err="1">
                <a:solidFill>
                  <a:schemeClr val="tx1">
                    <a:lumMod val="75000"/>
                    <a:lumOff val="25000"/>
                  </a:schemeClr>
                </a:solidFill>
                <a:latin typeface="+mn-lt"/>
              </a:rPr>
              <a:t>inasiste</a:t>
            </a: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32- </a:t>
            </a:r>
            <a:r>
              <a:rPr lang="es-AR" sz="1300" b="1" dirty="0">
                <a:solidFill>
                  <a:schemeClr val="tx1">
                    <a:lumMod val="75000"/>
                    <a:lumOff val="25000"/>
                  </a:schemeClr>
                </a:solidFill>
                <a:latin typeface="+mn-lt"/>
              </a:rPr>
              <a:t>INAS MOD / HS MEN.:</a:t>
            </a:r>
            <a:r>
              <a:rPr lang="es-AR" sz="1300" dirty="0">
                <a:solidFill>
                  <a:schemeClr val="tx1">
                    <a:lumMod val="75000"/>
                    <a:lumOff val="25000"/>
                  </a:schemeClr>
                </a:solidFill>
                <a:latin typeface="+mn-lt"/>
              </a:rPr>
              <a:t> Inasistencias módulos / horas mensuales: Cantidad de horas y/o módulos mensuales que </a:t>
            </a:r>
            <a:r>
              <a:rPr lang="es-AR" sz="1300" dirty="0" err="1">
                <a:solidFill>
                  <a:schemeClr val="tx1">
                    <a:lumMod val="75000"/>
                    <a:lumOff val="25000"/>
                  </a:schemeClr>
                </a:solidFill>
                <a:latin typeface="+mn-lt"/>
              </a:rPr>
              <a:t>inasiste</a:t>
            </a:r>
            <a:r>
              <a:rPr lang="es-AR" sz="1300" dirty="0">
                <a:solidFill>
                  <a:schemeClr val="tx1">
                    <a:lumMod val="75000"/>
                    <a:lumOff val="25000"/>
                  </a:schemeClr>
                </a:solidFill>
                <a:latin typeface="+mn-lt"/>
              </a:rPr>
              <a:t>.</a:t>
            </a:r>
          </a:p>
          <a:p>
            <a:pPr fontAlgn="auto">
              <a:spcBef>
                <a:spcPts val="0"/>
              </a:spcBef>
              <a:spcAft>
                <a:spcPts val="0"/>
              </a:spcAft>
              <a:defRPr/>
            </a:pPr>
            <a:endParaRPr lang="es-AR"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hlinkClick r:id="rId5" action="ppaction://hlinkfile"/>
              </a:rPr>
              <a:t>- Licencia Encuadre:</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33- </a:t>
            </a:r>
            <a:r>
              <a:rPr lang="es-AR" sz="1300" b="1" dirty="0">
                <a:solidFill>
                  <a:schemeClr val="tx1">
                    <a:lumMod val="75000"/>
                    <a:lumOff val="25000"/>
                  </a:schemeClr>
                </a:solidFill>
                <a:latin typeface="+mn-lt"/>
              </a:rPr>
              <a:t>ART.:</a:t>
            </a:r>
            <a:r>
              <a:rPr lang="es-AR" sz="1300" dirty="0">
                <a:solidFill>
                  <a:schemeClr val="tx1">
                    <a:lumMod val="75000"/>
                    <a:lumOff val="25000"/>
                  </a:schemeClr>
                </a:solidFill>
                <a:latin typeface="+mn-lt"/>
              </a:rPr>
              <a:t> Articulo: El encuadre de la inasistencia según la reglamentación vigente.</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34- </a:t>
            </a:r>
            <a:r>
              <a:rPr lang="es-AR" sz="1300" b="1" dirty="0">
                <a:solidFill>
                  <a:schemeClr val="tx1">
                    <a:lumMod val="75000"/>
                    <a:lumOff val="25000"/>
                  </a:schemeClr>
                </a:solidFill>
                <a:latin typeface="+mn-lt"/>
              </a:rPr>
              <a:t>INC. y AP.:</a:t>
            </a:r>
            <a:r>
              <a:rPr lang="es-AR" sz="1300" dirty="0">
                <a:solidFill>
                  <a:schemeClr val="tx1">
                    <a:lumMod val="75000"/>
                    <a:lumOff val="25000"/>
                  </a:schemeClr>
                </a:solidFill>
                <a:latin typeface="+mn-lt"/>
              </a:rPr>
              <a:t> Inciso y Apartado: De acuerdo a la reglamentación vigente. </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35- </a:t>
            </a:r>
            <a:r>
              <a:rPr lang="es-AR" sz="1300" b="1" dirty="0">
                <a:solidFill>
                  <a:schemeClr val="tx1">
                    <a:lumMod val="75000"/>
                    <a:lumOff val="25000"/>
                  </a:schemeClr>
                </a:solidFill>
                <a:latin typeface="+mn-lt"/>
              </a:rPr>
              <a:t>DOCUMENTO DEL REEMPLAZADO:</a:t>
            </a:r>
            <a:r>
              <a:rPr lang="es-AR" sz="1300" dirty="0">
                <a:solidFill>
                  <a:schemeClr val="tx1">
                    <a:lumMod val="75000"/>
                    <a:lumOff val="25000"/>
                  </a:schemeClr>
                </a:solidFill>
                <a:latin typeface="+mn-lt"/>
              </a:rPr>
              <a:t> Debe indicarse en el caso de los suplentes, el número de documento del reemplazado (en caso de ser posible también nombre y apellido).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b="1" dirty="0">
                <a:solidFill>
                  <a:schemeClr val="accent6">
                    <a:lumMod val="50000"/>
                  </a:schemeClr>
                </a:solidFill>
                <a:latin typeface="+mn-lt"/>
              </a:rPr>
              <a:t> </a:t>
            </a:r>
            <a:r>
              <a:rPr lang="es-AR" sz="1300" b="1" dirty="0">
                <a:solidFill>
                  <a:schemeClr val="accent6">
                    <a:lumMod val="50000"/>
                  </a:schemeClr>
                </a:solidFill>
                <a:latin typeface="+mn-lt"/>
                <a:hlinkClick r:id="rId6" action="ppaction://hlinkfile"/>
              </a:rPr>
              <a:t>FIRMA</a:t>
            </a:r>
            <a:endParaRPr lang="es-ES" sz="1300" b="1" dirty="0">
              <a:solidFill>
                <a:schemeClr val="accent6">
                  <a:lumMod val="50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b="1" dirty="0">
                <a:solidFill>
                  <a:schemeClr val="tx1">
                    <a:lumMod val="75000"/>
                    <a:lumOff val="25000"/>
                  </a:schemeClr>
                </a:solidFill>
                <a:latin typeface="+mn-lt"/>
              </a:rPr>
              <a:t>Por el establecimiento: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Firma y Sello del responsable en el Establecimiento.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Sello del Establecimiento.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Fecha de remisión al Consejo Escolar o Secretaría de Asuntos Docentes.</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b="1" dirty="0">
                <a:solidFill>
                  <a:schemeClr val="tx1">
                    <a:lumMod val="75000"/>
                    <a:lumOff val="25000"/>
                  </a:schemeClr>
                </a:solidFill>
                <a:latin typeface="+mn-lt"/>
              </a:rPr>
              <a:t>Por el Consejo Escolar:</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Fecha de recepción en el Consejo Escolar y sello de ese Organismo.</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a:t>
            </a:r>
            <a:endParaRPr lang="es-ES" sz="1300" dirty="0">
              <a:solidFill>
                <a:schemeClr val="tx1">
                  <a:lumMod val="75000"/>
                  <a:lumOff val="25000"/>
                </a:schemeClr>
              </a:solidFill>
              <a:latin typeface="+mn-lt"/>
            </a:endParaRPr>
          </a:p>
          <a:p>
            <a:pPr fontAlgn="auto">
              <a:spcBef>
                <a:spcPts val="0"/>
              </a:spcBef>
              <a:spcAft>
                <a:spcPts val="0"/>
              </a:spcAft>
              <a:defRPr/>
            </a:pPr>
            <a:r>
              <a:rPr lang="es-AR" sz="1300" b="1" dirty="0">
                <a:solidFill>
                  <a:schemeClr val="tx1">
                    <a:lumMod val="75000"/>
                    <a:lumOff val="25000"/>
                  </a:schemeClr>
                </a:solidFill>
                <a:latin typeface="+mn-lt"/>
              </a:rPr>
              <a:t>Por Secretaría de Asuntos Docentes:</a:t>
            </a:r>
            <a:endParaRPr lang="es-ES" sz="1300" dirty="0">
              <a:solidFill>
                <a:schemeClr val="tx1">
                  <a:lumMod val="75000"/>
                  <a:lumOff val="25000"/>
                </a:schemeClr>
              </a:solidFill>
              <a:latin typeface="+mn-lt"/>
            </a:endParaRPr>
          </a:p>
          <a:p>
            <a:pPr fontAlgn="auto">
              <a:spcBef>
                <a:spcPts val="0"/>
              </a:spcBef>
              <a:spcAft>
                <a:spcPts val="0"/>
              </a:spcAft>
              <a:defRPr/>
            </a:pPr>
            <a:r>
              <a:rPr lang="es-AR" sz="1300" dirty="0">
                <a:solidFill>
                  <a:schemeClr val="tx1">
                    <a:lumMod val="75000"/>
                    <a:lumOff val="25000"/>
                  </a:schemeClr>
                </a:solidFill>
                <a:latin typeface="+mn-lt"/>
              </a:rPr>
              <a:t>- En las planillas de certificación de altas y/o ceses fecha de recepción y sello de ese Organismo.</a:t>
            </a:r>
            <a:endParaRPr lang="es-ES" sz="1300"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188640"/>
            <a:ext cx="2091358" cy="836543"/>
          </a:xfrm>
          <a:prstGeom prst="rect">
            <a:avLst/>
          </a:prstGeom>
        </p:spPr>
      </p:pic>
      <p:pic>
        <p:nvPicPr>
          <p:cNvPr id="3"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553779"/>
            <a:ext cx="9144000" cy="331605"/>
          </a:xfrm>
          <a:prstGeom prst="rect">
            <a:avLst/>
          </a:prstGeom>
        </p:spPr>
      </p:pic>
      <p:sp>
        <p:nvSpPr>
          <p:cNvPr id="4" name="3 Botón de acción: Hacia delante o Siguiente">
            <a:hlinkClick r:id="" action="ppaction://hlinkshowjump?jump=nextslide" highlightClick="1"/>
          </p:cNvPr>
          <p:cNvSpPr/>
          <p:nvPr/>
        </p:nvSpPr>
        <p:spPr>
          <a:xfrm>
            <a:off x="8460432" y="6381368"/>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5" name="4 Botón de acción: Hacia delante o Siguiente">
            <a:hlinkClick r:id="" action="ppaction://hlinkshowjump?jump=previousslide" highlightClick="1"/>
          </p:cNvPr>
          <p:cNvSpPr/>
          <p:nvPr/>
        </p:nvSpPr>
        <p:spPr>
          <a:xfrm rot="10800000">
            <a:off x="8054010" y="6381750"/>
            <a:ext cx="360000" cy="360000"/>
          </a:xfrm>
          <a:prstGeom prst="actionButtonForwardNex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s-AR"/>
          </a:p>
        </p:txBody>
      </p:sp>
      <p:sp>
        <p:nvSpPr>
          <p:cNvPr id="6" name="5 Rectángulo"/>
          <p:cNvSpPr/>
          <p:nvPr/>
        </p:nvSpPr>
        <p:spPr>
          <a:xfrm>
            <a:off x="1331640" y="1580787"/>
            <a:ext cx="7082370" cy="5088573"/>
          </a:xfrm>
          <a:prstGeom prst="rect">
            <a:avLst/>
          </a:prstGeom>
        </p:spPr>
        <p:txBody>
          <a:bodyPr wrap="square">
            <a:spAutoFit/>
          </a:bodyPr>
          <a:lstStyle/>
          <a:p>
            <a:pPr algn="just" fontAlgn="auto">
              <a:spcBef>
                <a:spcPts val="0"/>
              </a:spcBef>
              <a:spcAft>
                <a:spcPts val="0"/>
              </a:spcAft>
              <a:defRPr/>
            </a:pPr>
            <a:r>
              <a:rPr lang="es-AR" sz="1400" b="1" dirty="0" smtClean="0">
                <a:solidFill>
                  <a:schemeClr val="accent3">
                    <a:lumMod val="50000"/>
                  </a:schemeClr>
                </a:solidFill>
              </a:rPr>
              <a:t>La </a:t>
            </a:r>
            <a:r>
              <a:rPr lang="es-AR" sz="1400" b="1" dirty="0">
                <a:solidFill>
                  <a:schemeClr val="accent3">
                    <a:lumMod val="50000"/>
                  </a:schemeClr>
                </a:solidFill>
              </a:rPr>
              <a:t>escuela remitirá dicha certificación de la siguiente manera</a:t>
            </a:r>
            <a:r>
              <a:rPr lang="es-AR" sz="1400" b="1" dirty="0" smtClean="0">
                <a:solidFill>
                  <a:schemeClr val="accent3">
                    <a:lumMod val="50000"/>
                  </a:schemeClr>
                </a:solidFill>
              </a:rPr>
              <a:t>:</a:t>
            </a:r>
            <a:endParaRPr lang="es-ES" sz="1400" b="1" dirty="0">
              <a:solidFill>
                <a:schemeClr val="accent3">
                  <a:lumMod val="50000"/>
                </a:schemeClr>
              </a:solidFill>
            </a:endParaRPr>
          </a:p>
          <a:p>
            <a:pPr algn="just" fontAlgn="auto">
              <a:spcBef>
                <a:spcPts val="0"/>
              </a:spcBef>
              <a:spcAft>
                <a:spcPts val="0"/>
              </a:spcAft>
              <a:defRPr/>
            </a:pPr>
            <a:r>
              <a:rPr lang="es-AR" sz="1300" dirty="0" smtClean="0">
                <a:solidFill>
                  <a:schemeClr val="tx1">
                    <a:lumMod val="75000"/>
                    <a:lumOff val="25000"/>
                  </a:schemeClr>
                </a:solidFill>
              </a:rPr>
              <a:t>Altas </a:t>
            </a:r>
            <a:r>
              <a:rPr lang="es-AR" sz="1300" dirty="0">
                <a:solidFill>
                  <a:schemeClr val="tx1">
                    <a:lumMod val="75000"/>
                    <a:lumOff val="25000"/>
                  </a:schemeClr>
                </a:solidFill>
              </a:rPr>
              <a:t>y Ceses, con situación de revista provisional, titulares interinos y titulares, en planillas separadas en forma semanal a la Secretaría de Asuntos Docentes (el día determinado por ese Organismo).</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En las altas suplentes, deben certificarse en el renglón inferior, al docente que suplen, consignando la causal que genera la misma. </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Dicha certificación debe ser enviada en forma semanal en Consejo Escolar, mediante copia autenticada (el día determinado por ese Organismo)</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Para el Contralor Docente los tres tipo de situaciones informadas en el párrafo superior, mensualmente en los tiempos establecidos (certificando movimientos, inasistencias y cualquier otro tipo de novedades) y adjuntando las planillas de altas y ceses enviadas en forma semanal a los respectivos Organismo mencionado (indicando que es copia fiel del original, avaladas con la firma y sello del responsable del establecimiento).</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La escuela remitirá al Consejo Escolar un original, el cual será elevado al Contralor Docente, y dos copias, una quedará en Consejo Escolar y la otra en el establecimiento.</a:t>
            </a:r>
          </a:p>
          <a:p>
            <a:pPr algn="just" fontAlgn="auto">
              <a:lnSpc>
                <a:spcPts val="1560"/>
              </a:lnSpc>
              <a:spcBef>
                <a:spcPts val="0"/>
              </a:spcBef>
              <a:spcAft>
                <a:spcPts val="0"/>
              </a:spcAft>
              <a:defRPr/>
            </a:pPr>
            <a:endParaRPr lang="es-AR"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 Todas las planillas de contralor deberán estar firmadas y selladas por el Director y/o Secretario del establecimiento y el Consejo Escolar, como así también las fechas de elevación y recepción de los organismos intervinientes.	</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 - Ordenar los docentes que cumplan servicios en los establecimientos de la siguiente manera:</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 mujeres con número de documento menor a 10.000.000</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varones con número de documento menor a 10.000.000</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a:solidFill>
                  <a:schemeClr val="tx1">
                    <a:lumMod val="75000"/>
                    <a:lumOff val="25000"/>
                  </a:schemeClr>
                </a:solidFill>
              </a:rPr>
              <a:t>sin distinción de sexo los que tuvieren número de documento mayor a </a:t>
            </a:r>
            <a:r>
              <a:rPr lang="es-AR" sz="1300" dirty="0" smtClean="0">
                <a:solidFill>
                  <a:schemeClr val="tx1">
                    <a:lumMod val="75000"/>
                    <a:lumOff val="25000"/>
                  </a:schemeClr>
                </a:solidFill>
              </a:rPr>
              <a:t>10.000.000.</a:t>
            </a:r>
            <a:endParaRPr lang="es-ES" sz="1300" dirty="0">
              <a:solidFill>
                <a:schemeClr val="tx1">
                  <a:lumMod val="75000"/>
                  <a:lumOff val="25000"/>
                </a:schemeClr>
              </a:solidFill>
            </a:endParaRPr>
          </a:p>
          <a:p>
            <a:pPr algn="just" fontAlgn="auto">
              <a:lnSpc>
                <a:spcPts val="1560"/>
              </a:lnSpc>
              <a:spcBef>
                <a:spcPts val="0"/>
              </a:spcBef>
              <a:spcAft>
                <a:spcPts val="0"/>
              </a:spcAft>
              <a:defRPr/>
            </a:pPr>
            <a:r>
              <a:rPr lang="es-AR" sz="1300" dirty="0" smtClean="0">
                <a:solidFill>
                  <a:schemeClr val="tx1">
                    <a:lumMod val="75000"/>
                    <a:lumOff val="25000"/>
                  </a:schemeClr>
                </a:solidFill>
              </a:rPr>
              <a:t>En </a:t>
            </a:r>
            <a:r>
              <a:rPr lang="es-AR" sz="1300" dirty="0">
                <a:solidFill>
                  <a:schemeClr val="tx1">
                    <a:lumMod val="75000"/>
                    <a:lumOff val="25000"/>
                  </a:schemeClr>
                </a:solidFill>
              </a:rPr>
              <a:t>cada caso con toda la prestación que desempeña el docente (sin importar situación de revista) y de manera ascendente.</a:t>
            </a:r>
            <a:endParaRPr lang="es-AR" sz="1300" dirty="0"/>
          </a:p>
        </p:txBody>
      </p:sp>
      <p:sp>
        <p:nvSpPr>
          <p:cNvPr id="7" name="6 Rectángulo"/>
          <p:cNvSpPr/>
          <p:nvPr/>
        </p:nvSpPr>
        <p:spPr>
          <a:xfrm>
            <a:off x="391730" y="704890"/>
            <a:ext cx="6124486" cy="830997"/>
          </a:xfrm>
          <a:prstGeom prst="rect">
            <a:avLst/>
          </a:prstGeom>
        </p:spPr>
        <p:txBody>
          <a:bodyPr wrap="square">
            <a:spAutoFit/>
          </a:bodyPr>
          <a:lstStyle/>
          <a:p>
            <a:pPr fontAlgn="auto">
              <a:spcBef>
                <a:spcPts val="0"/>
              </a:spcBef>
              <a:spcAft>
                <a:spcPts val="0"/>
              </a:spcAft>
              <a:defRPr/>
            </a:pPr>
            <a:r>
              <a:rPr lang="es-AR" sz="2400" dirty="0" smtClean="0">
                <a:solidFill>
                  <a:schemeClr val="accent3">
                    <a:lumMod val="75000"/>
                  </a:schemeClr>
                </a:solidFill>
              </a:rPr>
              <a:t>:: GUÍA </a:t>
            </a:r>
            <a:r>
              <a:rPr lang="es-AR" sz="2400" dirty="0">
                <a:solidFill>
                  <a:schemeClr val="accent3">
                    <a:lumMod val="75000"/>
                  </a:schemeClr>
                </a:solidFill>
              </a:rPr>
              <a:t>PARA CUMPLIMENTAR LA </a:t>
            </a:r>
            <a:r>
              <a:rPr lang="es-AR" sz="2400" b="1" dirty="0">
                <a:solidFill>
                  <a:schemeClr val="accent3">
                    <a:lumMod val="75000"/>
                  </a:schemeClr>
                </a:solidFill>
              </a:rPr>
              <a:t>PLANILLA </a:t>
            </a:r>
            <a:r>
              <a:rPr lang="es-AR" sz="2400" b="1" dirty="0" smtClean="0">
                <a:solidFill>
                  <a:schemeClr val="accent3">
                    <a:lumMod val="75000"/>
                  </a:schemeClr>
                </a:solidFill>
              </a:rPr>
              <a:t/>
            </a:r>
            <a:br>
              <a:rPr lang="es-AR" sz="2400" b="1" dirty="0" smtClean="0">
                <a:solidFill>
                  <a:schemeClr val="accent3">
                    <a:lumMod val="75000"/>
                  </a:schemeClr>
                </a:solidFill>
              </a:rPr>
            </a:br>
            <a:r>
              <a:rPr lang="es-AR" sz="2400" b="1" dirty="0" smtClean="0">
                <a:solidFill>
                  <a:schemeClr val="accent3">
                    <a:lumMod val="75000"/>
                  </a:schemeClr>
                </a:solidFill>
              </a:rPr>
              <a:t>DE </a:t>
            </a:r>
            <a:r>
              <a:rPr lang="es-AR" sz="2400" b="1" dirty="0">
                <a:solidFill>
                  <a:schemeClr val="accent3">
                    <a:lumMod val="75000"/>
                  </a:schemeClr>
                </a:solidFill>
              </a:rPr>
              <a:t>CERTIFICACIÓN </a:t>
            </a:r>
            <a:r>
              <a:rPr lang="es-AR" sz="2400" b="1" dirty="0" smtClean="0">
                <a:solidFill>
                  <a:schemeClr val="accent3">
                    <a:lumMod val="75000"/>
                  </a:schemeClr>
                </a:solidFill>
              </a:rPr>
              <a:t>DE </a:t>
            </a:r>
            <a:r>
              <a:rPr lang="es-AR" sz="2400" b="1" dirty="0">
                <a:solidFill>
                  <a:schemeClr val="accent3">
                    <a:lumMod val="75000"/>
                  </a:schemeClr>
                </a:solidFill>
              </a:rPr>
              <a:t>SERVICIOS DOCENTES.</a:t>
            </a:r>
            <a:endParaRPr lang="es-ES" sz="2400" dirty="0">
              <a:solidFill>
                <a:schemeClr val="accent3">
                  <a:lumMod val="75000"/>
                </a:schemeClr>
              </a:solidFill>
            </a:endParaRPr>
          </a:p>
        </p:txBody>
      </p:sp>
    </p:spTree>
    <p:extLst>
      <p:ext uri="{BB962C8B-B14F-4D97-AF65-F5344CB8AC3E}">
        <p14:creationId xmlns:p14="http://schemas.microsoft.com/office/powerpoint/2010/main" val="2371500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P101978102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527459B-5B43-46F1-9DF4-F02657457C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TP101978102_template</Template>
  <TotalTime>143</TotalTime>
  <Words>1310</Words>
  <Application>Microsoft Office PowerPoint</Application>
  <PresentationFormat>Presentación en pantalla (4:3)</PresentationFormat>
  <Paragraphs>431</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TP101978102_template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personal</dc:creator>
  <cp:lastModifiedBy>SAMSUNG</cp:lastModifiedBy>
  <cp:revision>28</cp:revision>
  <dcterms:created xsi:type="dcterms:W3CDTF">2017-05-16T17:27:12Z</dcterms:created>
  <dcterms:modified xsi:type="dcterms:W3CDTF">2017-08-30T16:11:43Z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TC019781039991</vt:lpwstr>
  </property>
</Properties>
</file>